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5" r:id="rId2"/>
    <p:sldId id="289" r:id="rId3"/>
    <p:sldId id="279" r:id="rId4"/>
    <p:sldId id="292" r:id="rId5"/>
    <p:sldId id="318" r:id="rId6"/>
    <p:sldId id="319" r:id="rId7"/>
    <p:sldId id="320" r:id="rId8"/>
    <p:sldId id="313" r:id="rId9"/>
    <p:sldId id="336" r:id="rId10"/>
    <p:sldId id="326" r:id="rId11"/>
    <p:sldId id="327" r:id="rId12"/>
    <p:sldId id="328" r:id="rId13"/>
    <p:sldId id="329" r:id="rId14"/>
    <p:sldId id="330" r:id="rId15"/>
    <p:sldId id="332" r:id="rId16"/>
    <p:sldId id="333" r:id="rId17"/>
    <p:sldId id="334" r:id="rId18"/>
    <p:sldId id="33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DBB377-B0DD-45E2-9013-E4A45D655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7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4B9BE-4602-4BF4-8FE0-C1252E0B07DD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37378" indent="-28360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34428" indent="-226886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88199" indent="-226886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41970" indent="-226886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CB7711-760D-4AAD-B3DF-B820ABC729D5}" type="slidenum">
              <a:rPr lang="en-US" b="0" smtClean="0"/>
              <a:pPr eaLnBrk="1" hangingPunct="1"/>
              <a:t>6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37378" indent="-28360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34428" indent="-226886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88199" indent="-226886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41970" indent="-226886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04F40A-C16F-4C5E-ADEE-C62650B205BD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0DF2-A392-49C5-BE99-9B8833117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37E7D-4AE5-43B4-85CE-FFA091703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E5F7-1030-44F9-836D-266A79FF3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3474C-0050-4E0A-85BD-005EA624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A143-BB81-4FAA-8341-5A5D80C83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D89B4-672E-4EE4-8FB5-398DDFCBD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F30B-E411-4DED-A5B1-4EEAE9DDF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25767-3E51-4558-A59C-601391A3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EDED-7ADF-41FD-99A3-1CC8097F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1D4F-49B5-4503-8B5C-DBAA51401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763A-C69E-4BFD-8415-34AEE1C3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C37D7-6452-4F29-BF23-5A4F68ECD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B0361-4094-46A3-9563-6766ADC3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CBE5-F21D-4548-84A3-763B997DE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3658202-CC20-4049-AEFF-0F8B29019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 smtClean="0">
                <a:solidFill>
                  <a:srgbClr val="FF0000"/>
                </a:solidFill>
              </a:rPr>
              <a:t>Background</a:t>
            </a:r>
          </a:p>
        </p:txBody>
      </p:sp>
      <p:sp>
        <p:nvSpPr>
          <p:cNvPr id="56336" name="Content Placeholder 4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562600"/>
          </a:xfrm>
        </p:spPr>
        <p:txBody>
          <a:bodyPr/>
          <a:lstStyle/>
          <a:p>
            <a:r>
              <a:rPr lang="en-US" sz="2000" smtClean="0"/>
              <a:t>Hurricane models are  sensitive to representation of surface fluxes</a:t>
            </a:r>
          </a:p>
          <a:p>
            <a:r>
              <a:rPr lang="en-US" sz="2000" smtClean="0"/>
              <a:t>Basic Meteorological Direct fluxes:</a:t>
            </a:r>
          </a:p>
          <a:p>
            <a:pPr lvl="1"/>
            <a:r>
              <a:rPr lang="en-US" sz="2000" smtClean="0"/>
              <a:t>Sensible Heat, H</a:t>
            </a:r>
            <a:r>
              <a:rPr lang="en-US" sz="2000" baseline="-25000" smtClean="0"/>
              <a:t>s</a:t>
            </a:r>
          </a:p>
          <a:p>
            <a:pPr lvl="1"/>
            <a:r>
              <a:rPr lang="en-US" sz="2000" smtClean="0"/>
              <a:t>Latent Heat, H</a:t>
            </a:r>
            <a:r>
              <a:rPr lang="en-US" sz="2000" baseline="-25000" smtClean="0"/>
              <a:t>l</a:t>
            </a:r>
          </a:p>
          <a:p>
            <a:pPr lvl="1"/>
            <a:r>
              <a:rPr lang="en-US" sz="2000" smtClean="0"/>
              <a:t>Momentum, </a:t>
            </a:r>
            <a:r>
              <a:rPr lang="el-GR" sz="2000" smtClean="0"/>
              <a:t>τ</a:t>
            </a:r>
            <a:endParaRPr lang="en-US" sz="2000" smtClean="0"/>
          </a:p>
          <a:p>
            <a:pPr lvl="1"/>
            <a:r>
              <a:rPr lang="en-US" sz="2000" smtClean="0"/>
              <a:t>Kinetic Energy=-</a:t>
            </a:r>
            <a:r>
              <a:rPr lang="el-GR" sz="2000" smtClean="0"/>
              <a:t>τ</a:t>
            </a:r>
            <a:r>
              <a:rPr lang="en-US" sz="2000" smtClean="0"/>
              <a:t>*U(z)</a:t>
            </a:r>
          </a:p>
          <a:p>
            <a:r>
              <a:rPr lang="en-US" sz="2000" smtClean="0"/>
              <a:t>Fluxes on Ocean Side</a:t>
            </a:r>
          </a:p>
          <a:p>
            <a:pPr lvl="1"/>
            <a:r>
              <a:rPr lang="en-US" sz="2000" smtClean="0"/>
              <a:t>Momentum and Energy (waves and currents)</a:t>
            </a:r>
          </a:p>
          <a:p>
            <a:pPr lvl="1"/>
            <a:r>
              <a:rPr lang="en-US" sz="2000" smtClean="0"/>
              <a:t>Thermodynamic  </a:t>
            </a:r>
          </a:p>
          <a:p>
            <a:r>
              <a:rPr lang="en-US" sz="2000" smtClean="0"/>
              <a:t>At High Winds Sea Spray Becomes Relevant</a:t>
            </a:r>
          </a:p>
          <a:p>
            <a:pPr lvl="1"/>
            <a:r>
              <a:rPr lang="en-US" sz="2000" smtClean="0"/>
              <a:t>How Much Sea Spray?  Source function, S</a:t>
            </a:r>
            <a:r>
              <a:rPr lang="en-US" sz="2000" baseline="-25000" smtClean="0"/>
              <a:t>n</a:t>
            </a:r>
            <a:r>
              <a:rPr lang="en-US" sz="2000" smtClean="0"/>
              <a:t>(r)</a:t>
            </a:r>
          </a:p>
          <a:p>
            <a:pPr lvl="1"/>
            <a:r>
              <a:rPr lang="en-US" sz="2000" smtClean="0"/>
              <a:t>What does S</a:t>
            </a:r>
            <a:r>
              <a:rPr lang="en-US" sz="2000" baseline="-25000" smtClean="0"/>
              <a:t>n</a:t>
            </a:r>
            <a:r>
              <a:rPr lang="en-US" sz="2000" smtClean="0"/>
              <a:t> do?  </a:t>
            </a:r>
          </a:p>
          <a:p>
            <a:pPr lvl="2"/>
            <a:r>
              <a:rPr lang="en-US" sz="2000" smtClean="0"/>
              <a:t>Direct Heat Q</a:t>
            </a:r>
            <a:r>
              <a:rPr lang="en-US" sz="2000" baseline="-25000" smtClean="0"/>
              <a:t>s</a:t>
            </a:r>
          </a:p>
          <a:p>
            <a:pPr lvl="2"/>
            <a:r>
              <a:rPr lang="en-US" sz="2000" smtClean="0"/>
              <a:t>Evaporation Heat Q</a:t>
            </a:r>
            <a:r>
              <a:rPr lang="en-US" sz="2000" baseline="-25000" smtClean="0"/>
              <a:t>l</a:t>
            </a:r>
          </a:p>
          <a:p>
            <a:pPr lvl="2"/>
            <a:r>
              <a:rPr lang="en-US" sz="2000" smtClean="0"/>
              <a:t>Effect on momentum flux through buoyancy </a:t>
            </a:r>
          </a:p>
        </p:txBody>
      </p:sp>
      <p:sp>
        <p:nvSpPr>
          <p:cNvPr id="563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5376863" y="2209800"/>
          <a:ext cx="10239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0" name="Equation" r:id="rId3" imgW="799753" imgH="241195" progId="Equation.3">
                  <p:embed/>
                </p:oleObj>
              </mc:Choice>
              <mc:Fallback>
                <p:oleObj name="Equation" r:id="rId3" imgW="799753" imgH="241195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2209800"/>
                        <a:ext cx="10239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5257800" y="1905000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1" name="Equation" r:id="rId5" imgW="1600200" imgH="228600" progId="Equation.3">
                  <p:embed/>
                </p:oleObj>
              </mc:Choice>
              <mc:Fallback>
                <p:oleObj name="Equation" r:id="rId5" imgW="1600200" imgH="2286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05000"/>
                        <a:ext cx="2133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5238750" y="1587500"/>
          <a:ext cx="2171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2" name="Equation" r:id="rId7" imgW="1651000" imgH="241300" progId="Equation.3">
                  <p:embed/>
                </p:oleObj>
              </mc:Choice>
              <mc:Fallback>
                <p:oleObj name="Equation" r:id="rId7" imgW="1651000" imgH="2413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1587500"/>
                        <a:ext cx="2171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295400" y="152400"/>
            <a:ext cx="571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High-Resolution Coupled COAMPS Simulations of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Fanapi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600700" y="1264920"/>
            <a:ext cx="2819400" cy="267765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/>
              <a:t>Atmosphere: 27, 9, and 3 km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Ocean: 9 and 3 km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Wave: 1/6 degree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Model spin-up from 2010090800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12 h update </a:t>
            </a:r>
            <a:r>
              <a:rPr lang="en-US" sz="1600" b="1" dirty="0" smtClean="0"/>
              <a:t>cycle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°C cold wake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maxwi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6122"/>
          <a:stretch>
            <a:fillRect/>
          </a:stretch>
        </p:blipFill>
        <p:spPr bwMode="auto">
          <a:xfrm>
            <a:off x="5600700" y="4054070"/>
            <a:ext cx="2507807" cy="21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533400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overall is good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5" descr="dsst_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8772"/>
          <a:stretch>
            <a:fillRect/>
          </a:stretch>
        </p:blipFill>
        <p:spPr bwMode="auto">
          <a:xfrm>
            <a:off x="197715" y="1730215"/>
            <a:ext cx="5074729" cy="45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66800" y="13716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72 h SST anomaly</a:t>
            </a:r>
          </a:p>
        </p:txBody>
      </p:sp>
    </p:spTree>
    <p:extLst>
      <p:ext uri="{BB962C8B-B14F-4D97-AF65-F5344CB8AC3E}">
        <p14:creationId xmlns:p14="http://schemas.microsoft.com/office/powerpoint/2010/main" val="24250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762000" y="1539875"/>
            <a:ext cx="8085138" cy="2697163"/>
            <a:chOff x="408" y="1071"/>
            <a:chExt cx="5093" cy="1699"/>
          </a:xfrm>
        </p:grpSpPr>
        <p:grpSp>
          <p:nvGrpSpPr>
            <p:cNvPr id="13338" name="Group 26"/>
            <p:cNvGrpSpPr>
              <a:grpSpLocks/>
            </p:cNvGrpSpPr>
            <p:nvPr/>
          </p:nvGrpSpPr>
          <p:grpSpPr bwMode="auto">
            <a:xfrm>
              <a:off x="408" y="1071"/>
              <a:ext cx="5093" cy="1699"/>
              <a:chOff x="340" y="1253"/>
              <a:chExt cx="5093" cy="1699"/>
            </a:xfrm>
          </p:grpSpPr>
          <p:pic>
            <p:nvPicPr>
              <p:cNvPr id="13339" name="Picture 27" descr="melor_flux_new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00" r="3841" b="53760"/>
              <a:stretch>
                <a:fillRect/>
              </a:stretch>
            </p:blipFill>
            <p:spPr bwMode="auto">
              <a:xfrm>
                <a:off x="340" y="1253"/>
                <a:ext cx="1701" cy="1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40" name="Picture 28" descr="melor_flux_new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00" t="47360" r="3841" b="5119"/>
              <a:stretch>
                <a:fillRect/>
              </a:stretch>
            </p:blipFill>
            <p:spPr bwMode="auto">
              <a:xfrm>
                <a:off x="3810" y="1275"/>
                <a:ext cx="1623" cy="1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41" name="Picture 29" descr="melor_flux_new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1" t="46719" r="51199" b="7680"/>
              <a:stretch>
                <a:fillRect/>
              </a:stretch>
            </p:blipFill>
            <p:spPr bwMode="auto">
              <a:xfrm>
                <a:off x="2132" y="1253"/>
                <a:ext cx="1554" cy="1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42" name="Text Box 30"/>
              <p:cNvSpPr txBox="1">
                <a:spLocks noChangeArrowheads="1"/>
              </p:cNvSpPr>
              <p:nvPr/>
            </p:nvSpPr>
            <p:spPr bwMode="auto">
              <a:xfrm>
                <a:off x="748" y="2818"/>
                <a:ext cx="998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latin typeface="Arial" charset="0"/>
                  </a:rPr>
                  <a:t>Wind speed (m/s)</a:t>
                </a:r>
              </a:p>
            </p:txBody>
          </p:sp>
          <p:sp>
            <p:nvSpPr>
              <p:cNvPr id="13343" name="Text Box 31"/>
              <p:cNvSpPr txBox="1">
                <a:spLocks noChangeArrowheads="1"/>
              </p:cNvSpPr>
              <p:nvPr/>
            </p:nvSpPr>
            <p:spPr bwMode="auto">
              <a:xfrm>
                <a:off x="2426" y="2795"/>
                <a:ext cx="998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latin typeface="Arial" charset="0"/>
                  </a:rPr>
                  <a:t>Wind speed (m/s)</a:t>
                </a:r>
              </a:p>
            </p:txBody>
          </p:sp>
          <p:sp>
            <p:nvSpPr>
              <p:cNvPr id="13344" name="Text Box 32"/>
              <p:cNvSpPr txBox="1">
                <a:spLocks noChangeArrowheads="1"/>
              </p:cNvSpPr>
              <p:nvPr/>
            </p:nvSpPr>
            <p:spPr bwMode="auto">
              <a:xfrm>
                <a:off x="4195" y="2772"/>
                <a:ext cx="998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latin typeface="Arial" charset="0"/>
                  </a:rPr>
                  <a:t>Wind speed (m/s)</a:t>
                </a:r>
              </a:p>
            </p:txBody>
          </p:sp>
          <p:sp>
            <p:nvSpPr>
              <p:cNvPr id="13345" name="Text Box 33"/>
              <p:cNvSpPr txBox="1">
                <a:spLocks noChangeArrowheads="1"/>
              </p:cNvSpPr>
              <p:nvPr/>
            </p:nvSpPr>
            <p:spPr bwMode="auto">
              <a:xfrm>
                <a:off x="567" y="1366"/>
                <a:ext cx="1315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300" b="1">
                    <a:solidFill>
                      <a:srgbClr val="000099"/>
                    </a:solidFill>
                    <a:latin typeface="Arial" charset="0"/>
                  </a:rPr>
                  <a:t>Latent heat flux (W m</a:t>
                </a:r>
                <a:r>
                  <a:rPr lang="en-US" sz="1300" b="1" baseline="30000">
                    <a:solidFill>
                      <a:srgbClr val="000099"/>
                    </a:solidFill>
                    <a:latin typeface="Arial" charset="0"/>
                  </a:rPr>
                  <a:t>-2</a:t>
                </a:r>
                <a:r>
                  <a:rPr lang="en-US" sz="1300" b="1">
                    <a:solidFill>
                      <a:srgbClr val="000099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13346" name="Text Box 34"/>
              <p:cNvSpPr txBox="1">
                <a:spLocks noChangeArrowheads="1"/>
              </p:cNvSpPr>
              <p:nvPr/>
            </p:nvSpPr>
            <p:spPr bwMode="auto">
              <a:xfrm>
                <a:off x="2336" y="1389"/>
                <a:ext cx="129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300" b="1" dirty="0">
                    <a:solidFill>
                      <a:srgbClr val="000099"/>
                    </a:solidFill>
                    <a:latin typeface="Arial" charset="0"/>
                  </a:rPr>
                  <a:t>Sensible heat flux (W m</a:t>
                </a:r>
                <a:r>
                  <a:rPr lang="en-US" sz="1300" b="1" baseline="30000" dirty="0">
                    <a:solidFill>
                      <a:srgbClr val="000099"/>
                    </a:solidFill>
                    <a:latin typeface="Arial" charset="0"/>
                  </a:rPr>
                  <a:t>-2</a:t>
                </a:r>
                <a:r>
                  <a:rPr lang="en-US" sz="1300" b="1" dirty="0">
                    <a:solidFill>
                      <a:srgbClr val="000099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13347" name="Text Box 35"/>
              <p:cNvSpPr txBox="1">
                <a:spLocks noChangeArrowheads="1"/>
              </p:cNvSpPr>
              <p:nvPr/>
            </p:nvSpPr>
            <p:spPr bwMode="auto">
              <a:xfrm>
                <a:off x="4105" y="1366"/>
                <a:ext cx="1157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300" b="1">
                    <a:solidFill>
                      <a:srgbClr val="000099"/>
                    </a:solidFill>
                    <a:latin typeface="Arial" charset="0"/>
                  </a:rPr>
                  <a:t>Enthalpy flux (W m</a:t>
                </a:r>
                <a:r>
                  <a:rPr lang="en-US" sz="1300" b="1" baseline="30000">
                    <a:solidFill>
                      <a:srgbClr val="000099"/>
                    </a:solidFill>
                    <a:latin typeface="Arial" charset="0"/>
                  </a:rPr>
                  <a:t>-2</a:t>
                </a:r>
                <a:r>
                  <a:rPr lang="en-US" sz="1300" b="1">
                    <a:solidFill>
                      <a:srgbClr val="000099"/>
                    </a:solidFill>
                    <a:latin typeface="Arial" charset="0"/>
                  </a:rPr>
                  <a:t>)</a:t>
                </a:r>
              </a:p>
            </p:txBody>
          </p:sp>
        </p:grpSp>
        <p:grpSp>
          <p:nvGrpSpPr>
            <p:cNvPr id="13348" name="Group 36"/>
            <p:cNvGrpSpPr>
              <a:grpSpLocks/>
            </p:cNvGrpSpPr>
            <p:nvPr/>
          </p:nvGrpSpPr>
          <p:grpSpPr bwMode="auto">
            <a:xfrm>
              <a:off x="635" y="1321"/>
              <a:ext cx="592" cy="332"/>
              <a:chOff x="635" y="1321"/>
              <a:chExt cx="592" cy="332"/>
            </a:xfrm>
          </p:grpSpPr>
          <p:sp>
            <p:nvSpPr>
              <p:cNvPr id="13349" name="Text Box 37"/>
              <p:cNvSpPr txBox="1">
                <a:spLocks noChangeArrowheads="1"/>
              </p:cNvSpPr>
              <p:nvPr/>
            </p:nvSpPr>
            <p:spPr bwMode="auto">
              <a:xfrm>
                <a:off x="635" y="1321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 dirty="0">
                    <a:latin typeface="Arial" charset="0"/>
                  </a:rPr>
                  <a:t>No Spray</a:t>
                </a:r>
              </a:p>
            </p:txBody>
          </p:sp>
          <p:sp>
            <p:nvSpPr>
              <p:cNvPr id="13350" name="Oval 38"/>
              <p:cNvSpPr>
                <a:spLocks noChangeArrowheads="1"/>
              </p:cNvSpPr>
              <p:nvPr/>
            </p:nvSpPr>
            <p:spPr bwMode="auto">
              <a:xfrm>
                <a:off x="1179" y="138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Text Box 39"/>
              <p:cNvSpPr txBox="1">
                <a:spLocks noChangeArrowheads="1"/>
              </p:cNvSpPr>
              <p:nvPr/>
            </p:nvSpPr>
            <p:spPr bwMode="auto">
              <a:xfrm>
                <a:off x="725" y="1480"/>
                <a:ext cx="38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 dirty="0">
                    <a:latin typeface="Arial" charset="0"/>
                  </a:rPr>
                  <a:t>Spray</a:t>
                </a:r>
              </a:p>
            </p:txBody>
          </p:sp>
          <p:sp>
            <p:nvSpPr>
              <p:cNvPr id="13352" name="Oval 40"/>
              <p:cNvSpPr>
                <a:spLocks noChangeArrowheads="1"/>
              </p:cNvSpPr>
              <p:nvPr/>
            </p:nvSpPr>
            <p:spPr bwMode="auto">
              <a:xfrm>
                <a:off x="1179" y="15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1013074" y="4869160"/>
            <a:ext cx="7834064" cy="138499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0099"/>
                </a:solidFill>
                <a:latin typeface="Arial" charset="0"/>
              </a:rPr>
              <a:t> Sea spray </a:t>
            </a:r>
            <a:r>
              <a:rPr lang="en-US" sz="1800" dirty="0" smtClean="0">
                <a:solidFill>
                  <a:srgbClr val="000099"/>
                </a:solidFill>
                <a:latin typeface="Arial" charset="0"/>
              </a:rPr>
              <a:t>(older version) increases </a:t>
            </a:r>
            <a:r>
              <a:rPr lang="en-US" sz="1800" dirty="0">
                <a:solidFill>
                  <a:srgbClr val="000099"/>
                </a:solidFill>
                <a:latin typeface="Arial" charset="0"/>
              </a:rPr>
              <a:t>latent heat flux due to the enhanced evaporation.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0099"/>
                </a:solidFill>
                <a:latin typeface="Arial" charset="0"/>
              </a:rPr>
              <a:t> The negative heat flux stabilizes the boundary layer.</a:t>
            </a:r>
            <a:r>
              <a:rPr lang="en-US" sz="1800" dirty="0">
                <a:latin typeface="Arial" charset="0"/>
              </a:rPr>
              <a:t> </a:t>
            </a:r>
            <a:endParaRPr lang="en-US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0099"/>
                </a:solidFill>
                <a:latin typeface="Arial" charset="0"/>
              </a:rPr>
              <a:t> Enthalpy flux increases moderately.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460397" y="154575"/>
            <a:ext cx="61372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Impacts of Sea Spray on Turbulent Fluxes in Uncoupled COAMPS-TC (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</a:rPr>
              <a:t>Melor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2009)</a:t>
            </a:r>
            <a:endParaRPr lang="en-US" sz="14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4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0"/>
          <a:stretch/>
        </p:blipFill>
        <p:spPr>
          <a:xfrm>
            <a:off x="304800" y="1859409"/>
            <a:ext cx="5453780" cy="4358385"/>
          </a:xfrm>
          <a:prstGeom prst="rect">
            <a:avLst/>
          </a:prstGeom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219200" y="228598"/>
            <a:ext cx="609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Effect of Sea Spray on </a:t>
            </a:r>
            <a:r>
              <a:rPr lang="en-US" sz="2400" b="1" dirty="0" err="1" smtClean="0">
                <a:solidFill>
                  <a:srgbClr val="0000FF"/>
                </a:solidFill>
              </a:rPr>
              <a:t>Fanapi</a:t>
            </a:r>
            <a:r>
              <a:rPr lang="en-US" sz="2400" b="1" dirty="0" smtClean="0">
                <a:solidFill>
                  <a:srgbClr val="0000FF"/>
                </a:solidFill>
              </a:rPr>
              <a:t> Simulations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474316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Averaged fluxes within 150 km radius of eye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58580" y="1674371"/>
            <a:ext cx="3149184" cy="470898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New sea spray increases more sensible  flux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Smaller increase in latent heat flux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Fully coupled run has a 32% less total flux over the ocean compared to the uncoupled run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New sea spray provides about 5% flux increase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FF"/>
                </a:solidFill>
              </a:rPr>
              <a:t>With new sea spray, there is still a large flux difference between coupled and uncoupled runs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2438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Sensible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66535" y="442194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Latent</a:t>
            </a:r>
            <a:endParaRPr lang="en-US" sz="2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285978" y="2575615"/>
            <a:ext cx="0" cy="2682185"/>
            <a:chOff x="3285978" y="2575615"/>
            <a:chExt cx="0" cy="268218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285978" y="4876800"/>
              <a:ext cx="0" cy="381000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285978" y="2575615"/>
              <a:ext cx="0" cy="381000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89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2881" r="6920" b="3266"/>
          <a:stretch/>
        </p:blipFill>
        <p:spPr>
          <a:xfrm>
            <a:off x="304800" y="1289271"/>
            <a:ext cx="5638800" cy="4555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1674371"/>
            <a:ext cx="2964164" cy="224676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veraged air-sea temperature difference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fully coupled (new spray): </a:t>
            </a:r>
            <a:r>
              <a:rPr lang="en-US" sz="2000" b="1" dirty="0" smtClean="0">
                <a:solidFill>
                  <a:srgbClr val="FF0000"/>
                </a:solidFill>
              </a:rPr>
              <a:t>0.45°C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fully coupled (old spray): </a:t>
            </a:r>
            <a:r>
              <a:rPr lang="en-US" sz="2000" b="1" dirty="0" smtClean="0">
                <a:solidFill>
                  <a:srgbClr val="FF0000"/>
                </a:solidFill>
              </a:rPr>
              <a:t>0.58°C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Uncoupled: </a:t>
            </a:r>
            <a:r>
              <a:rPr lang="en-US" sz="2000" b="1" dirty="0" smtClean="0">
                <a:solidFill>
                  <a:srgbClr val="FF0000"/>
                </a:solidFill>
              </a:rPr>
              <a:t>1.33°C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9200" y="228598"/>
            <a:ext cx="609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Effect of Sea Spray on </a:t>
            </a:r>
            <a:r>
              <a:rPr lang="en-US" sz="2400" b="1" dirty="0" err="1" smtClean="0">
                <a:solidFill>
                  <a:srgbClr val="0000FF"/>
                </a:solidFill>
              </a:rPr>
              <a:t>Fanapi</a:t>
            </a:r>
            <a:r>
              <a:rPr lang="en-US" sz="2400" b="1" dirty="0" smtClean="0">
                <a:solidFill>
                  <a:srgbClr val="0000FF"/>
                </a:solidFill>
              </a:rPr>
              <a:t> Simulations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32125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Air-sea temperature difference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94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75829" y="4708309"/>
            <a:ext cx="6487541" cy="110013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S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ea 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spray representation 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(version 9, </a:t>
            </a:r>
            <a:r>
              <a:rPr lang="en-US" dirty="0" err="1" smtClean="0">
                <a:solidFill>
                  <a:srgbClr val="000099"/>
                </a:solidFill>
                <a:latin typeface="Arial" charset="0"/>
              </a:rPr>
              <a:t>Fairall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and </a:t>
            </a:r>
            <a:r>
              <a:rPr lang="en-US" dirty="0" err="1">
                <a:solidFill>
                  <a:srgbClr val="000099"/>
                </a:solidFill>
                <a:latin typeface="Arial" charset="0"/>
              </a:rPr>
              <a:t>Bao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0099"/>
                </a:solidFill>
                <a:latin typeface="Arial" charset="0"/>
              </a:rPr>
              <a:t> C</a:t>
            </a:r>
            <a:r>
              <a:rPr lang="en-US" sz="1800" baseline="-25000" dirty="0">
                <a:solidFill>
                  <a:srgbClr val="000099"/>
                </a:solidFill>
                <a:latin typeface="Arial" charset="0"/>
              </a:rPr>
              <a:t>d</a:t>
            </a:r>
            <a:r>
              <a:rPr lang="en-US" sz="1800" dirty="0">
                <a:solidFill>
                  <a:srgbClr val="000099"/>
                </a:solidFill>
                <a:latin typeface="Arial" charset="0"/>
              </a:rPr>
              <a:t> slightly decreases when the sea spray effect is enhanced.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99"/>
                </a:solidFill>
                <a:latin typeface="Arial" charset="0"/>
              </a:rPr>
              <a:t>e</a:t>
            </a:r>
            <a:r>
              <a:rPr lang="en-US" sz="1800" dirty="0">
                <a:solidFill>
                  <a:srgbClr val="000099"/>
                </a:solidFill>
                <a:latin typeface="Arial" charset="0"/>
              </a:rPr>
              <a:t> increases for wind speed greater than 30 m/s.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93056" y="181343"/>
            <a:ext cx="5954508" cy="8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Transfer Coefficients</a:t>
            </a:r>
          </a:p>
          <a:p>
            <a:pPr algn="ctr">
              <a:spcBef>
                <a:spcPct val="3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Uncoupled COAMPS-TC</a:t>
            </a:r>
            <a:endParaRPr lang="en-US" sz="1400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9512" name="Group 56"/>
          <p:cNvGrpSpPr>
            <a:grpSpLocks/>
          </p:cNvGrpSpPr>
          <p:nvPr/>
        </p:nvGrpSpPr>
        <p:grpSpPr bwMode="auto">
          <a:xfrm>
            <a:off x="1593056" y="1416075"/>
            <a:ext cx="5653088" cy="2913063"/>
            <a:chOff x="930" y="1434"/>
            <a:chExt cx="3561" cy="1835"/>
          </a:xfrm>
        </p:grpSpPr>
        <p:pic>
          <p:nvPicPr>
            <p:cNvPr id="19463" name="Picture 7" descr="melor_cdck_n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1920" r="6400" b="55040"/>
            <a:stretch>
              <a:fillRect/>
            </a:stretch>
          </p:blipFill>
          <p:spPr bwMode="auto">
            <a:xfrm>
              <a:off x="930" y="1434"/>
              <a:ext cx="3561" cy="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111" y="1502"/>
              <a:ext cx="2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C</a:t>
              </a:r>
              <a:r>
                <a:rPr lang="en-US" sz="1600" b="1" baseline="-25000">
                  <a:latin typeface="Arial" charset="0"/>
                </a:rPr>
                <a:t>d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2926" y="1502"/>
              <a:ext cx="2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C</a:t>
              </a:r>
              <a:r>
                <a:rPr lang="en-US" sz="1600" b="1" baseline="-25000">
                  <a:latin typeface="Arial" charset="0"/>
                </a:rPr>
                <a:t>e</a:t>
              </a:r>
              <a:endParaRPr lang="en-US" sz="1600" b="1">
                <a:latin typeface="Arial" charset="0"/>
              </a:endParaRPr>
            </a:p>
          </p:txBody>
        </p:sp>
        <p:grpSp>
          <p:nvGrpSpPr>
            <p:cNvPr id="19511" name="Group 55"/>
            <p:cNvGrpSpPr>
              <a:grpSpLocks/>
            </p:cNvGrpSpPr>
            <p:nvPr/>
          </p:nvGrpSpPr>
          <p:grpSpPr bwMode="auto">
            <a:xfrm>
              <a:off x="1293" y="1502"/>
              <a:ext cx="2970" cy="1767"/>
              <a:chOff x="1293" y="1502"/>
              <a:chExt cx="2970" cy="1767"/>
            </a:xfrm>
          </p:grpSpPr>
          <p:sp>
            <p:nvSpPr>
              <p:cNvPr id="19465" name="Rectangle 9"/>
              <p:cNvSpPr>
                <a:spLocks noChangeArrowheads="1"/>
              </p:cNvSpPr>
              <p:nvPr/>
            </p:nvSpPr>
            <p:spPr bwMode="auto">
              <a:xfrm>
                <a:off x="1406" y="2498"/>
                <a:ext cx="976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06" name="Rectangle 50"/>
              <p:cNvSpPr>
                <a:spLocks noChangeArrowheads="1"/>
              </p:cNvSpPr>
              <p:nvPr/>
            </p:nvSpPr>
            <p:spPr bwMode="auto">
              <a:xfrm>
                <a:off x="3107" y="2521"/>
                <a:ext cx="953" cy="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68" name="Text Box 12"/>
              <p:cNvSpPr txBox="1">
                <a:spLocks noChangeArrowheads="1"/>
              </p:cNvSpPr>
              <p:nvPr/>
            </p:nvSpPr>
            <p:spPr bwMode="auto">
              <a:xfrm>
                <a:off x="1293" y="3135"/>
                <a:ext cx="998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 dirty="0">
                    <a:latin typeface="Arial" charset="0"/>
                  </a:rPr>
                  <a:t>Wind speed (m/s)</a:t>
                </a:r>
              </a:p>
            </p:txBody>
          </p:sp>
          <p:sp>
            <p:nvSpPr>
              <p:cNvPr id="19469" name="Text Box 13"/>
              <p:cNvSpPr txBox="1">
                <a:spLocks noChangeArrowheads="1"/>
              </p:cNvSpPr>
              <p:nvPr/>
            </p:nvSpPr>
            <p:spPr bwMode="auto">
              <a:xfrm>
                <a:off x="3311" y="3135"/>
                <a:ext cx="95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latin typeface="Arial" charset="0"/>
                  </a:rPr>
                  <a:t>Wind speed (m/s)</a:t>
                </a:r>
              </a:p>
            </p:txBody>
          </p:sp>
          <p:grpSp>
            <p:nvGrpSpPr>
              <p:cNvPr id="19475" name="Group 19"/>
              <p:cNvGrpSpPr>
                <a:grpSpLocks/>
              </p:cNvGrpSpPr>
              <p:nvPr/>
            </p:nvGrpSpPr>
            <p:grpSpPr bwMode="auto">
              <a:xfrm>
                <a:off x="1656" y="1502"/>
                <a:ext cx="932" cy="486"/>
                <a:chOff x="1610" y="1412"/>
                <a:chExt cx="932" cy="486"/>
              </a:xfrm>
            </p:grpSpPr>
            <p:sp>
              <p:nvSpPr>
                <p:cNvPr id="1947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10" y="1412"/>
                  <a:ext cx="86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Arial" charset="0"/>
                    </a:rPr>
                    <a:t>No Spray</a:t>
                  </a:r>
                </a:p>
              </p:txBody>
            </p:sp>
            <p:sp>
              <p:nvSpPr>
                <p:cNvPr id="19477" name="Oval 21"/>
                <p:cNvSpPr>
                  <a:spLocks noChangeArrowheads="1"/>
                </p:cNvSpPr>
                <p:nvPr/>
              </p:nvSpPr>
              <p:spPr bwMode="auto">
                <a:xfrm>
                  <a:off x="2336" y="150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678" y="1570"/>
                  <a:ext cx="864" cy="1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Arial" charset="0"/>
                    </a:rPr>
                    <a:t>Spray</a:t>
                  </a:r>
                </a:p>
              </p:txBody>
            </p:sp>
            <p:sp>
              <p:nvSpPr>
                <p:cNvPr id="19479" name="Oval 23"/>
                <p:cNvSpPr>
                  <a:spLocks noChangeArrowheads="1"/>
                </p:cNvSpPr>
                <p:nvPr/>
              </p:nvSpPr>
              <p:spPr bwMode="auto">
                <a:xfrm>
                  <a:off x="2336" y="163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610" y="1706"/>
                  <a:ext cx="86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Arial" charset="0"/>
                    </a:rPr>
                    <a:t>CBLAST</a:t>
                  </a:r>
                </a:p>
              </p:txBody>
            </p:sp>
            <p:sp>
              <p:nvSpPr>
                <p:cNvPr id="19481" name="Rectangle 25"/>
                <p:cNvSpPr>
                  <a:spLocks noChangeArrowheads="1"/>
                </p:cNvSpPr>
                <p:nvPr/>
              </p:nvSpPr>
              <p:spPr bwMode="auto">
                <a:xfrm>
                  <a:off x="2336" y="1774"/>
                  <a:ext cx="45" cy="4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82" name="Group 26"/>
              <p:cNvGrpSpPr>
                <a:grpSpLocks/>
              </p:cNvGrpSpPr>
              <p:nvPr/>
            </p:nvGrpSpPr>
            <p:grpSpPr bwMode="auto">
              <a:xfrm>
                <a:off x="3266" y="2318"/>
                <a:ext cx="341" cy="49"/>
                <a:chOff x="3288" y="2228"/>
                <a:chExt cx="341" cy="49"/>
              </a:xfrm>
            </p:grpSpPr>
            <p:grpSp>
              <p:nvGrpSpPr>
                <p:cNvPr id="19483" name="Group 27"/>
                <p:cNvGrpSpPr>
                  <a:grpSpLocks/>
                </p:cNvGrpSpPr>
                <p:nvPr/>
              </p:nvGrpSpPr>
              <p:grpSpPr bwMode="auto">
                <a:xfrm>
                  <a:off x="3288" y="2228"/>
                  <a:ext cx="341" cy="49"/>
                  <a:chOff x="3288" y="2228"/>
                  <a:chExt cx="341" cy="49"/>
                </a:xfrm>
              </p:grpSpPr>
              <p:sp>
                <p:nvSpPr>
                  <p:cNvPr id="1948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2228"/>
                    <a:ext cx="48" cy="49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2251"/>
                    <a:ext cx="29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86" name="Rectangle 30"/>
                <p:cNvSpPr>
                  <a:spLocks noChangeArrowheads="1"/>
                </p:cNvSpPr>
                <p:nvPr/>
              </p:nvSpPr>
              <p:spPr bwMode="auto">
                <a:xfrm>
                  <a:off x="3583" y="2228"/>
                  <a:ext cx="45" cy="4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70" name="Group 14"/>
              <p:cNvGrpSpPr>
                <a:grpSpLocks/>
              </p:cNvGrpSpPr>
              <p:nvPr/>
            </p:nvGrpSpPr>
            <p:grpSpPr bwMode="auto">
              <a:xfrm>
                <a:off x="1499" y="2287"/>
                <a:ext cx="296" cy="166"/>
                <a:chOff x="1453" y="2224"/>
                <a:chExt cx="296" cy="166"/>
              </a:xfrm>
            </p:grpSpPr>
            <p:sp>
              <p:nvSpPr>
                <p:cNvPr id="19471" name="Rectangle 15"/>
                <p:cNvSpPr>
                  <a:spLocks noChangeArrowheads="1"/>
                </p:cNvSpPr>
                <p:nvPr/>
              </p:nvSpPr>
              <p:spPr bwMode="auto">
                <a:xfrm>
                  <a:off x="1453" y="2341"/>
                  <a:ext cx="48" cy="49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2" name="Rectangle 16"/>
                <p:cNvSpPr>
                  <a:spLocks noChangeArrowheads="1"/>
                </p:cNvSpPr>
                <p:nvPr/>
              </p:nvSpPr>
              <p:spPr bwMode="auto">
                <a:xfrm>
                  <a:off x="1519" y="2224"/>
                  <a:ext cx="48" cy="49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3" name="Rectangle 17"/>
                <p:cNvSpPr>
                  <a:spLocks noChangeArrowheads="1"/>
                </p:cNvSpPr>
                <p:nvPr/>
              </p:nvSpPr>
              <p:spPr bwMode="auto">
                <a:xfrm>
                  <a:off x="1632" y="2273"/>
                  <a:ext cx="48" cy="49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4" name="Rectangle 18"/>
                <p:cNvSpPr>
                  <a:spLocks noChangeArrowheads="1"/>
                </p:cNvSpPr>
                <p:nvPr/>
              </p:nvSpPr>
              <p:spPr bwMode="auto">
                <a:xfrm>
                  <a:off x="1701" y="2273"/>
                  <a:ext cx="48" cy="49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0" name="Group 44"/>
              <p:cNvGrpSpPr>
                <a:grpSpLocks/>
              </p:cNvGrpSpPr>
              <p:nvPr/>
            </p:nvGrpSpPr>
            <p:grpSpPr bwMode="auto">
              <a:xfrm>
                <a:off x="3356" y="2001"/>
                <a:ext cx="136" cy="659"/>
                <a:chOff x="3356" y="2455"/>
                <a:chExt cx="136" cy="295"/>
              </a:xfrm>
            </p:grpSpPr>
            <p:sp>
              <p:nvSpPr>
                <p:cNvPr id="19501" name="Line 45"/>
                <p:cNvSpPr>
                  <a:spLocks noChangeShapeType="1"/>
                </p:cNvSpPr>
                <p:nvPr/>
              </p:nvSpPr>
              <p:spPr bwMode="auto">
                <a:xfrm>
                  <a:off x="3424" y="2455"/>
                  <a:ext cx="0" cy="29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2" name="Line 46"/>
                <p:cNvSpPr>
                  <a:spLocks noChangeShapeType="1"/>
                </p:cNvSpPr>
                <p:nvPr/>
              </p:nvSpPr>
              <p:spPr bwMode="auto">
                <a:xfrm>
                  <a:off x="3356" y="2455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3" name="Line 47"/>
                <p:cNvSpPr>
                  <a:spLocks noChangeShapeType="1"/>
                </p:cNvSpPr>
                <p:nvPr/>
              </p:nvSpPr>
              <p:spPr bwMode="auto">
                <a:xfrm>
                  <a:off x="3356" y="2750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880394" y="3756490"/>
            <a:ext cx="233143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COAMPS-TC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(</a:t>
            </a:r>
            <a:r>
              <a:rPr lang="en-US" sz="1200" b="1" dirty="0" err="1">
                <a:solidFill>
                  <a:srgbClr val="000099"/>
                </a:solidFill>
                <a:latin typeface="Arial" charset="0"/>
              </a:rPr>
              <a:t>Melor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 2009)</a:t>
            </a:r>
          </a:p>
        </p:txBody>
      </p:sp>
    </p:spTree>
    <p:extLst>
      <p:ext uri="{BB962C8B-B14F-4D97-AF65-F5344CB8AC3E}">
        <p14:creationId xmlns:p14="http://schemas.microsoft.com/office/powerpoint/2010/main" val="25112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GFDL Hurricane </a:t>
            </a:r>
            <a:r>
              <a:rPr lang="en-US" dirty="0" smtClean="0"/>
              <a:t>Katia</a:t>
            </a:r>
            <a:endParaRPr lang="en-US" dirty="0"/>
          </a:p>
        </p:txBody>
      </p:sp>
      <p:pic>
        <p:nvPicPr>
          <p:cNvPr id="4" name="Content Placeholder 3" descr="uvTQr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14145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Spray version 9+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6837"/>
          <a:stretch/>
        </p:blipFill>
        <p:spPr>
          <a:xfrm>
            <a:off x="154772" y="1905000"/>
            <a:ext cx="4471819" cy="3810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r="6724"/>
          <a:stretch/>
        </p:blipFill>
        <p:spPr>
          <a:xfrm>
            <a:off x="4353636" y="1905000"/>
            <a:ext cx="4640239" cy="3886200"/>
          </a:xfrm>
        </p:spPr>
      </p:pic>
    </p:spTree>
    <p:extLst>
      <p:ext uri="{BB962C8B-B14F-4D97-AF65-F5344CB8AC3E}">
        <p14:creationId xmlns:p14="http://schemas.microsoft.com/office/powerpoint/2010/main" val="216218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7924800" cy="5943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" y="381000"/>
            <a:ext cx="4812633" cy="6019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63129"/>
            <a:ext cx="4572000" cy="5718811"/>
          </a:xfrm>
        </p:spPr>
      </p:pic>
    </p:spTree>
    <p:extLst>
      <p:ext uri="{BB962C8B-B14F-4D97-AF65-F5344CB8AC3E}">
        <p14:creationId xmlns:p14="http://schemas.microsoft.com/office/powerpoint/2010/main" val="244206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11163"/>
          </a:xfrm>
        </p:spPr>
        <p:txBody>
          <a:bodyPr/>
          <a:lstStyle/>
          <a:p>
            <a:pPr eaLnBrk="1" hangingPunct="1"/>
            <a:r>
              <a:rPr lang="en-US" sz="2400" smtClean="0"/>
              <a:t>Definition of Droplet Source Flux At Sea-air Interface</a:t>
            </a:r>
          </a:p>
        </p:txBody>
      </p:sp>
      <p:pic>
        <p:nvPicPr>
          <p:cNvPr id="1029" name="Content Placeholder 12" descr="Picture1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685800"/>
            <a:ext cx="4267200" cy="3200400"/>
          </a:xfrm>
        </p:spPr>
      </p:pic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981200" y="4114800"/>
          <a:ext cx="21494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4" imgW="1308100" imgH="330200" progId="Equation.3">
                  <p:embed/>
                </p:oleObj>
              </mc:Choice>
              <mc:Fallback>
                <p:oleObj name="Equation" r:id="rId4" imgW="1308100" imgH="330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2149475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9"/>
          <p:cNvSpPr>
            <a:spLocks noGrp="1" noChangeArrowheads="1"/>
          </p:cNvSpPr>
          <p:nvPr>
            <p:ph idx="1"/>
          </p:nvPr>
        </p:nvSpPr>
        <p:spPr>
          <a:xfrm>
            <a:off x="1752600" y="4999038"/>
            <a:ext cx="5334000" cy="1554162"/>
          </a:xfrm>
        </p:spPr>
        <p:txBody>
          <a:bodyPr/>
          <a:lstStyle/>
          <a:p>
            <a:r>
              <a:rPr lang="en-US" sz="1800" smtClean="0">
                <a:latin typeface="Arial" charset="0"/>
              </a:rPr>
              <a:t>HOWEVER:</a:t>
            </a:r>
          </a:p>
          <a:p>
            <a:r>
              <a:rPr lang="en-US" sz="1800" smtClean="0">
                <a:latin typeface="Arial" charset="0"/>
              </a:rPr>
              <a:t>At least one additional piece of information is required to characterize the source.</a:t>
            </a:r>
          </a:p>
          <a:p>
            <a:r>
              <a:rPr lang="en-US" sz="1800" smtClean="0">
                <a:latin typeface="Arial" charset="0"/>
              </a:rPr>
              <a:t>*Initial ejection velocity W</a:t>
            </a:r>
            <a:r>
              <a:rPr lang="en-US" sz="1800" baseline="-25000" smtClean="0">
                <a:latin typeface="Arial" charset="0"/>
              </a:rPr>
              <a:t>ej</a:t>
            </a:r>
          </a:p>
          <a:p>
            <a:r>
              <a:rPr lang="en-US" sz="1800" smtClean="0">
                <a:latin typeface="Arial" charset="0"/>
              </a:rPr>
              <a:t>*Effective height h</a:t>
            </a:r>
          </a:p>
          <a:p>
            <a:pPr eaLnBrk="1" hangingPunct="1"/>
            <a:endParaRPr lang="en-US" smtClean="0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419600" y="4202113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latin typeface="Arial" charset="0"/>
              </a:rPr>
              <a:t>Number(r)/m</a:t>
            </a:r>
            <a:r>
              <a:rPr lang="en-US" sz="1800" baseline="30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/sec </a:t>
            </a:r>
          </a:p>
        </p:txBody>
      </p:sp>
      <p:pic>
        <p:nvPicPr>
          <p:cNvPr id="1032" name="Picture 10" descr="DSC053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85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Droplet Source Functions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762000" y="3886200"/>
            <a:ext cx="7239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/>
              <a:t>P</a:t>
            </a:r>
            <a:r>
              <a:rPr lang="en-US" sz="2000"/>
              <a:t> energy wave breaking </a:t>
            </a:r>
          </a:p>
          <a:p>
            <a:r>
              <a:rPr lang="el-GR" sz="2000">
                <a:cs typeface="Times New Roman" pitchFamily="18" charset="0"/>
              </a:rPr>
              <a:t>σ</a:t>
            </a:r>
            <a:r>
              <a:rPr lang="en-US" sz="2000"/>
              <a:t> surface tension</a:t>
            </a:r>
          </a:p>
          <a:p>
            <a:r>
              <a:rPr lang="en-US" sz="2000" i="1"/>
              <a:t>r</a:t>
            </a:r>
            <a:r>
              <a:rPr lang="en-US" sz="2000"/>
              <a:t> droplet radius</a:t>
            </a:r>
          </a:p>
          <a:p>
            <a:r>
              <a:rPr lang="el-GR" sz="2000">
                <a:cs typeface="Times New Roman" pitchFamily="18" charset="0"/>
              </a:rPr>
              <a:t>η</a:t>
            </a:r>
            <a:r>
              <a:rPr lang="en-US" sz="2000"/>
              <a:t> Kolmogorov microscale in the ocean </a:t>
            </a:r>
          </a:p>
          <a:p>
            <a:r>
              <a:rPr lang="en-US" sz="2000" i="1"/>
              <a:t>f </a:t>
            </a:r>
            <a:r>
              <a:rPr lang="en-US" sz="2000"/>
              <a:t>fraction of P going into droplet production</a:t>
            </a:r>
          </a:p>
          <a:p>
            <a:r>
              <a:rPr lang="en-US" sz="2000" i="1"/>
              <a:t>U</a:t>
            </a:r>
            <a:r>
              <a:rPr lang="en-US" sz="2000" i="1" baseline="-25000"/>
              <a:t>top</a:t>
            </a:r>
            <a:r>
              <a:rPr lang="en-US" sz="2000"/>
              <a:t> wind speed near breaker top</a:t>
            </a:r>
          </a:p>
          <a:p>
            <a:r>
              <a:rPr lang="en-US" sz="2000" i="1"/>
              <a:t>U</a:t>
            </a:r>
            <a:r>
              <a:rPr lang="en-US" sz="2000" i="1" baseline="-25000"/>
              <a:t>b</a:t>
            </a:r>
            <a:r>
              <a:rPr lang="en-US" sz="2000"/>
              <a:t> group speed of breaking wave</a:t>
            </a:r>
          </a:p>
          <a:p>
            <a:r>
              <a:rPr lang="el-GR" sz="2000">
                <a:cs typeface="Times New Roman" pitchFamily="18" charset="0"/>
              </a:rPr>
              <a:t>Λ</a:t>
            </a:r>
            <a:r>
              <a:rPr lang="en-US" sz="2000">
                <a:cs typeface="Times New Roman" pitchFamily="18" charset="0"/>
              </a:rPr>
              <a:t> Unspecified length scale (or, P/ </a:t>
            </a:r>
            <a:r>
              <a:rPr lang="el-GR" sz="2000">
                <a:cs typeface="Times New Roman" pitchFamily="18" charset="0"/>
              </a:rPr>
              <a:t>Λ</a:t>
            </a:r>
            <a:r>
              <a:rPr lang="en-US" sz="2000">
                <a:cs typeface="Times New Roman" pitchFamily="18" charset="0"/>
              </a:rPr>
              <a:t> volume dissipation near surface)</a:t>
            </a:r>
            <a:endParaRPr lang="el-GR" sz="2000">
              <a:cs typeface="Times New Roman" pitchFamily="18" charset="0"/>
            </a:endParaRP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762000" y="533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Fairall et al. 1994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762000" y="1447800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Fairall-Banner </a:t>
            </a:r>
            <a:r>
              <a:rPr lang="en-US" i="1"/>
              <a:t>Physical Model</a:t>
            </a:r>
            <a:r>
              <a:rPr lang="en-US"/>
              <a:t>:</a:t>
            </a:r>
          </a:p>
          <a:p>
            <a:pPr>
              <a:spcBef>
                <a:spcPct val="50000"/>
              </a:spcBef>
            </a:pPr>
            <a:r>
              <a:rPr lang="en-US" sz="2000"/>
              <a:t>Balance of </a:t>
            </a:r>
            <a:r>
              <a:rPr lang="en-US" sz="2000" b="1"/>
              <a:t>energy produced by wave breaking</a:t>
            </a:r>
            <a:r>
              <a:rPr lang="en-US" sz="2000"/>
              <a:t> and lost in production of drops and bubbles.  </a:t>
            </a:r>
            <a:r>
              <a:rPr lang="en-US" sz="2000" i="1"/>
              <a:t>Error function</a:t>
            </a:r>
            <a:r>
              <a:rPr lang="en-US" sz="2000"/>
              <a:t> describes probability drop trajectory escapes surface.</a:t>
            </a:r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762000" y="2971800"/>
          <a:ext cx="8001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3" imgW="4521200" imgH="457200" progId="Equation.3">
                  <p:embed/>
                </p:oleObj>
              </mc:Choice>
              <mc:Fallback>
                <p:oleObj name="Equation" r:id="rId3" imgW="4521200" imgH="4572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80010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1295400" y="990600"/>
          <a:ext cx="2590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5" imgW="1333500" imgH="228600" progId="Equation.3">
                  <p:embed/>
                </p:oleObj>
              </mc:Choice>
              <mc:Fallback>
                <p:oleObj name="Equation" r:id="rId5" imgW="1333500" imgH="228600" progId="Equation.3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90600"/>
                        <a:ext cx="2590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model_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85800"/>
            <a:ext cx="8229600" cy="6172200"/>
          </a:xfrm>
        </p:spPr>
      </p:pic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1295400" y="152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  <a:r>
              <a:rPr lang="en-US" b="1" baseline="-25000"/>
              <a:t>n</a:t>
            </a:r>
            <a:r>
              <a:rPr lang="en-US" b="1"/>
              <a:t> Surface Source Strength for Sea Spray Droplets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Feedback</a:t>
            </a:r>
          </a:p>
        </p:txBody>
      </p:sp>
      <p:pic>
        <p:nvPicPr>
          <p:cNvPr id="5222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596900"/>
            <a:ext cx="6172200" cy="4356100"/>
          </a:xfrm>
        </p:spPr>
      </p:pic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5791200" y="1349375"/>
            <a:ext cx="3200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Defined by distortions of the temperature &amp; humidity profiles in the Droplet evaporation zone: </a:t>
            </a:r>
            <a:r>
              <a:rPr lang="el-GR">
                <a:cs typeface="Times New Roman" pitchFamily="18" charset="0"/>
              </a:rPr>
              <a:t>δ</a:t>
            </a:r>
            <a:r>
              <a:rPr lang="en-US">
                <a:cs typeface="Times New Roman" pitchFamily="18" charset="0"/>
              </a:rPr>
              <a:t>T   </a:t>
            </a:r>
            <a:r>
              <a:rPr lang="el-GR">
                <a:cs typeface="Times New Roman" pitchFamily="18" charset="0"/>
              </a:rPr>
              <a:t>δ</a:t>
            </a:r>
            <a:r>
              <a:rPr lang="en-US">
                <a:cs typeface="Times New Roman" pitchFamily="18" charset="0"/>
              </a:rPr>
              <a:t>q</a:t>
            </a:r>
            <a:endParaRPr lang="el-GR">
              <a:cs typeface="Times New Roman" pitchFamily="18" charset="0"/>
            </a:endParaRPr>
          </a:p>
        </p:txBody>
      </p:sp>
      <p:sp>
        <p:nvSpPr>
          <p:cNvPr id="52231" name="TextBox 4"/>
          <p:cNvSpPr txBox="1">
            <a:spLocks noChangeArrowheads="1"/>
          </p:cNvSpPr>
          <p:nvPr/>
        </p:nvSpPr>
        <p:spPr bwMode="auto">
          <a:xfrm>
            <a:off x="1066800" y="4795838"/>
            <a:ext cx="632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Net fluxes emerging from top of droplet layer</a:t>
            </a:r>
          </a:p>
        </p:txBody>
      </p:sp>
      <p:graphicFrame>
        <p:nvGraphicFramePr>
          <p:cNvPr id="52226" name="Object 31"/>
          <p:cNvGraphicFramePr>
            <a:graphicFrameLocks noChangeAspect="1"/>
          </p:cNvGraphicFramePr>
          <p:nvPr/>
        </p:nvGraphicFramePr>
        <p:xfrm>
          <a:off x="609600" y="5334000"/>
          <a:ext cx="327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8" name="Equation" r:id="rId5" imgW="1651000" imgH="241300" progId="Equation.3">
                  <p:embed/>
                </p:oleObj>
              </mc:Choice>
              <mc:Fallback>
                <p:oleObj name="Equation" r:id="rId5" imgW="1651000" imgH="2413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0"/>
                        <a:ext cx="327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0"/>
          <p:cNvGraphicFramePr>
            <a:graphicFrameLocks noChangeAspect="1"/>
          </p:cNvGraphicFramePr>
          <p:nvPr/>
        </p:nvGraphicFramePr>
        <p:xfrm>
          <a:off x="4495800" y="5257800"/>
          <a:ext cx="2590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9" name="Equation" r:id="rId7" imgW="1193800" imgH="241300" progId="Equation.3">
                  <p:embed/>
                </p:oleObj>
              </mc:Choice>
              <mc:Fallback>
                <p:oleObj name="Equation" r:id="rId7" imgW="1193800" imgH="241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257800"/>
                        <a:ext cx="2590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381000" y="6015038"/>
            <a:ext cx="861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Alpha</a:t>
            </a:r>
            <a:r>
              <a:rPr lang="en-US"/>
              <a:t> accounts for </a:t>
            </a:r>
            <a:r>
              <a:rPr lang="en-US" i="1"/>
              <a:t>feedback</a:t>
            </a:r>
            <a:r>
              <a:rPr lang="en-US"/>
              <a:t> (droplet – T/q profile interactions)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706160"/>
              </p:ext>
            </p:extLst>
          </p:nvPr>
        </p:nvGraphicFramePr>
        <p:xfrm>
          <a:off x="836613" y="1246188"/>
          <a:ext cx="37020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1" name="Equation" r:id="rId4" imgW="2057400" imgH="241200" progId="Equation.3">
                  <p:embed/>
                </p:oleObj>
              </mc:Choice>
              <mc:Fallback>
                <p:oleObj name="Equation" r:id="rId4" imgW="20574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246188"/>
                        <a:ext cx="370205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769938" y="1830388"/>
          <a:ext cx="44338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2" name="Equation" r:id="rId6" imgW="2463800" imgH="228600" progId="Equation.3">
                  <p:embed/>
                </p:oleObj>
              </mc:Choice>
              <mc:Fallback>
                <p:oleObj name="Equation" r:id="rId6" imgW="2463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830388"/>
                        <a:ext cx="4433887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695325" y="2352675"/>
          <a:ext cx="36782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3" name="Equation" r:id="rId8" imgW="2044700" imgH="241300" progId="Equation.3">
                  <p:embed/>
                </p:oleObj>
              </mc:Choice>
              <mc:Fallback>
                <p:oleObj name="Equation" r:id="rId8" imgW="20447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352675"/>
                        <a:ext cx="36782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715963" y="2928938"/>
          <a:ext cx="64214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4" name="Equation" r:id="rId10" imgW="3568700" imgH="228600" progId="Equation.3">
                  <p:embed/>
                </p:oleObj>
              </mc:Choice>
              <mc:Fallback>
                <p:oleObj name="Equation" r:id="rId10" imgW="35687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928938"/>
                        <a:ext cx="6421437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127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699" rIns="91400" bIns="45699" anchor="ctr"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Parameterization of the Sea-Spray Modification of </a:t>
            </a:r>
            <a:b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Heat Fluxes (</a:t>
            </a:r>
            <a:r>
              <a:rPr lang="en-US" sz="2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Fairall</a:t>
            </a: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et al. 1994; Bao and </a:t>
            </a:r>
            <a:r>
              <a:rPr lang="en-US" sz="2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Fairall</a:t>
            </a: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et al. 2008)</a:t>
            </a:r>
          </a:p>
        </p:txBody>
      </p:sp>
      <p:graphicFrame>
        <p:nvGraphicFramePr>
          <p:cNvPr id="4102" name="Object 2"/>
          <p:cNvGraphicFramePr>
            <a:graphicFrameLocks noChangeAspect="1"/>
          </p:cNvGraphicFramePr>
          <p:nvPr/>
        </p:nvGraphicFramePr>
        <p:xfrm>
          <a:off x="957263" y="4121150"/>
          <a:ext cx="595471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5" name="Equation" r:id="rId12" imgW="3797300" imgH="457200" progId="Equation.3">
                  <p:embed/>
                </p:oleObj>
              </mc:Choice>
              <mc:Fallback>
                <p:oleObj name="Equation" r:id="rId12" imgW="379730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121150"/>
                        <a:ext cx="5954712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904875" y="4975225"/>
          <a:ext cx="2422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6" name="Equation" r:id="rId14" imgW="1524000" imgH="673100" progId="Equation.3">
                  <p:embed/>
                </p:oleObj>
              </mc:Choice>
              <mc:Fallback>
                <p:oleObj name="Equation" r:id="rId14" imgW="1524000" imgH="673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975225"/>
                        <a:ext cx="2422525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9"/>
          <p:cNvSpPr txBox="1">
            <a:spLocks noChangeArrowheads="1"/>
          </p:cNvSpPr>
          <p:nvPr/>
        </p:nvSpPr>
        <p:spPr bwMode="auto">
          <a:xfrm>
            <a:off x="0" y="35528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00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is based on the sea-spray enthalpy balance (Andreas and Emanuel 2001)</a:t>
            </a:r>
          </a:p>
        </p:txBody>
      </p:sp>
      <p:graphicFrame>
        <p:nvGraphicFramePr>
          <p:cNvPr id="4104" name="Object 4"/>
          <p:cNvGraphicFramePr>
            <a:graphicFrameLocks noChangeAspect="1"/>
          </p:cNvGraphicFramePr>
          <p:nvPr/>
        </p:nvGraphicFramePr>
        <p:xfrm>
          <a:off x="3614738" y="4919663"/>
          <a:ext cx="18002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7" name="Equation" r:id="rId16" imgW="1129810" imgH="444307" progId="Equation.3">
                  <p:embed/>
                </p:oleObj>
              </mc:Choice>
              <mc:Fallback>
                <p:oleObj name="Equation" r:id="rId16" imgW="1129810" imgH="444307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4919663"/>
                        <a:ext cx="1800225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52413" y="6035675"/>
            <a:ext cx="8639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where the factor of 25 is an adjustment to approximately agree with the previous version of the scheme</a:t>
            </a:r>
          </a:p>
        </p:txBody>
      </p:sp>
      <p:sp>
        <p:nvSpPr>
          <p:cNvPr id="4113" name="TextBox 16"/>
          <p:cNvSpPr txBox="1">
            <a:spLocks noChangeArrowheads="1"/>
          </p:cNvSpPr>
          <p:nvPr/>
        </p:nvSpPr>
        <p:spPr bwMode="auto">
          <a:xfrm>
            <a:off x="7456488" y="2600325"/>
            <a:ext cx="1827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FF"/>
                </a:solidFill>
              </a:rPr>
              <a:t>spray mediated </a:t>
            </a:r>
          </a:p>
          <a:p>
            <a:pPr eaLnBrk="1" hangingPunct="1"/>
            <a:r>
              <a:rPr lang="en-US" b="0">
                <a:solidFill>
                  <a:srgbClr val="0000FF"/>
                </a:solidFill>
              </a:rPr>
              <a:t>fluxes</a:t>
            </a:r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5740400" y="1519238"/>
            <a:ext cx="192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</a:rPr>
              <a:t>turbulence fluxes</a:t>
            </a:r>
          </a:p>
        </p:txBody>
      </p:sp>
      <p:sp>
        <p:nvSpPr>
          <p:cNvPr id="4115" name="Right Brace 25"/>
          <p:cNvSpPr>
            <a:spLocks/>
          </p:cNvSpPr>
          <p:nvPr/>
        </p:nvSpPr>
        <p:spPr bwMode="auto">
          <a:xfrm>
            <a:off x="5435600" y="1300163"/>
            <a:ext cx="327025" cy="847725"/>
          </a:xfrm>
          <a:prstGeom prst="rightBrace">
            <a:avLst>
              <a:gd name="adj1" fmla="val 834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53" tIns="48326" rIns="96653" bIns="48326"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4116" name="Right Brace 26"/>
          <p:cNvSpPr>
            <a:spLocks/>
          </p:cNvSpPr>
          <p:nvPr/>
        </p:nvSpPr>
        <p:spPr bwMode="auto">
          <a:xfrm>
            <a:off x="5133975" y="1266825"/>
            <a:ext cx="561975" cy="906463"/>
          </a:xfrm>
          <a:prstGeom prst="rightBrace">
            <a:avLst>
              <a:gd name="adj1" fmla="val 8341"/>
              <a:gd name="adj2" fmla="val 50000"/>
            </a:avLst>
          </a:prstGeom>
          <a:noFill/>
          <a:ln w="63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6" rIns="96653" bIns="48326"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4117" name="Right Brace 27"/>
          <p:cNvSpPr>
            <a:spLocks/>
          </p:cNvSpPr>
          <p:nvPr/>
        </p:nvSpPr>
        <p:spPr bwMode="auto">
          <a:xfrm>
            <a:off x="6938963" y="2433638"/>
            <a:ext cx="561975" cy="906462"/>
          </a:xfrm>
          <a:prstGeom prst="rightBrace">
            <a:avLst>
              <a:gd name="adj1" fmla="val 8341"/>
              <a:gd name="adj2" fmla="val 50000"/>
            </a:avLst>
          </a:prstGeom>
          <a:noFill/>
          <a:ln w="63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6" rIns="96653" bIns="48326"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9144000" cy="1143000"/>
          </a:xfrm>
        </p:spPr>
        <p:txBody>
          <a:bodyPr/>
          <a:lstStyle/>
          <a:p>
            <a:r>
              <a:rPr lang="en-US" sz="2400" b="1" smtClean="0"/>
              <a:t>Parameterization of the Sea-Spray Modification of </a:t>
            </a:r>
            <a:br>
              <a:rPr lang="en-US" sz="2400" b="1" smtClean="0"/>
            </a:br>
            <a:r>
              <a:rPr lang="en-US" sz="2400" b="1" smtClean="0"/>
              <a:t>Momentum Flux (e.g., Barenblatt 1996 and Lykossov 2001)</a:t>
            </a:r>
          </a:p>
        </p:txBody>
      </p:sp>
      <p:graphicFrame>
        <p:nvGraphicFramePr>
          <p:cNvPr id="512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517650" y="1193800"/>
          <a:ext cx="59086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8" name="Equation" r:id="rId4" imgW="3644900" imgH="431800" progId="Equation.3">
                  <p:embed/>
                </p:oleObj>
              </mc:Choice>
              <mc:Fallback>
                <p:oleObj name="Equation" r:id="rId4" imgW="36449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1193800"/>
                        <a:ext cx="5908675" cy="700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700155"/>
              </p:ext>
            </p:extLst>
          </p:nvPr>
        </p:nvGraphicFramePr>
        <p:xfrm>
          <a:off x="161925" y="3162300"/>
          <a:ext cx="271145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9" name="Equation" r:id="rId6" imgW="1523880" imgH="672840" progId="Equation.3">
                  <p:embed/>
                </p:oleObj>
              </mc:Choice>
              <mc:Fallback>
                <p:oleObj name="Equation" r:id="rId6" imgW="1523880" imgH="672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3162300"/>
                        <a:ext cx="2711450" cy="12049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3006725" y="2557463"/>
          <a:ext cx="6061075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0" name="Equation" r:id="rId8" imgW="3365500" imgH="1422400" progId="Equation.3">
                  <p:embed/>
                </p:oleObj>
              </mc:Choice>
              <mc:Fallback>
                <p:oleObj name="Equation" r:id="rId8" imgW="3365500" imgH="142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2557463"/>
                        <a:ext cx="6061075" cy="2557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31"/>
          <p:cNvGraphicFramePr>
            <a:graphicFrameLocks noChangeAspect="1"/>
          </p:cNvGraphicFramePr>
          <p:nvPr/>
        </p:nvGraphicFramePr>
        <p:xfrm>
          <a:off x="931863" y="5259388"/>
          <a:ext cx="40211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1" name="Equation" r:id="rId10" imgW="2235200" imgH="469900" progId="Equation.3">
                  <p:embed/>
                </p:oleObj>
              </mc:Choice>
              <mc:Fallback>
                <p:oleObj name="Equation" r:id="rId10" imgW="2235200" imgH="469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259388"/>
                        <a:ext cx="402113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30"/>
          <p:cNvGraphicFramePr>
            <a:graphicFrameLocks noChangeAspect="1"/>
          </p:cNvGraphicFramePr>
          <p:nvPr/>
        </p:nvGraphicFramePr>
        <p:xfrm>
          <a:off x="5024438" y="5473700"/>
          <a:ext cx="5048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2" name="Equation" r:id="rId12" imgW="291847" imgH="215713" progId="Equation.3">
                  <p:embed/>
                </p:oleObj>
              </mc:Choice>
              <mc:Fallback>
                <p:oleObj name="Equation" r:id="rId12" imgW="291847" imgH="215713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473700"/>
                        <a:ext cx="5048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29"/>
          <p:cNvGraphicFramePr>
            <a:graphicFrameLocks noChangeAspect="1"/>
          </p:cNvGraphicFramePr>
          <p:nvPr/>
        </p:nvGraphicFramePr>
        <p:xfrm>
          <a:off x="287338" y="6178550"/>
          <a:ext cx="35401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3" name="Equation" r:id="rId14" imgW="190417" imgH="203112" progId="Equation.3">
                  <p:embed/>
                </p:oleObj>
              </mc:Choice>
              <mc:Fallback>
                <p:oleObj name="Equation" r:id="rId14" imgW="190417" imgH="203112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6178550"/>
                        <a:ext cx="354012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28"/>
          <p:cNvGraphicFramePr>
            <a:graphicFrameLocks noChangeAspect="1"/>
          </p:cNvGraphicFramePr>
          <p:nvPr/>
        </p:nvGraphicFramePr>
        <p:xfrm>
          <a:off x="3449638" y="6159500"/>
          <a:ext cx="4603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4" name="Equation" r:id="rId16" imgW="253780" imgH="215713" progId="Equation.3">
                  <p:embed/>
                </p:oleObj>
              </mc:Choice>
              <mc:Fallback>
                <p:oleObj name="Equation" r:id="rId16" imgW="253780" imgH="21571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6159500"/>
                        <a:ext cx="4603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27"/>
          <p:cNvGraphicFramePr>
            <a:graphicFrameLocks noChangeAspect="1"/>
          </p:cNvGraphicFramePr>
          <p:nvPr/>
        </p:nvGraphicFramePr>
        <p:xfrm>
          <a:off x="6713538" y="5940425"/>
          <a:ext cx="22113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5" name="Equation" r:id="rId18" imgW="1231366" imgH="444307" progId="Equation.3">
                  <p:embed/>
                </p:oleObj>
              </mc:Choice>
              <mc:Fallback>
                <p:oleObj name="Equation" r:id="rId18" imgW="1231366" imgH="444307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5940425"/>
                        <a:ext cx="221138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32"/>
          <p:cNvSpPr>
            <a:spLocks noChangeArrowheads="1"/>
          </p:cNvSpPr>
          <p:nvPr/>
        </p:nvSpPr>
        <p:spPr bwMode="auto">
          <a:xfrm>
            <a:off x="239713" y="5432425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cs typeface="Times New Roman" pitchFamily="18" charset="0"/>
              </a:rPr>
              <a:t>where</a:t>
            </a:r>
          </a:p>
        </p:txBody>
      </p:sp>
      <p:sp>
        <p:nvSpPr>
          <p:cNvPr id="5134" name="Rectangle 34"/>
          <p:cNvSpPr>
            <a:spLocks noChangeArrowheads="1"/>
          </p:cNvSpPr>
          <p:nvPr/>
        </p:nvSpPr>
        <p:spPr bwMode="auto">
          <a:xfrm>
            <a:off x="5386388" y="5437188"/>
            <a:ext cx="364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cs typeface="Times New Roman" pitchFamily="18" charset="0"/>
              </a:rPr>
              <a:t>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the mean fall speed of droplets</a:t>
            </a:r>
          </a:p>
        </p:txBody>
      </p:sp>
      <p:sp>
        <p:nvSpPr>
          <p:cNvPr id="5135" name="Rectangle 35"/>
          <p:cNvSpPr>
            <a:spLocks noChangeArrowheads="1"/>
          </p:cNvSpPr>
          <p:nvPr/>
        </p:nvSpPr>
        <p:spPr bwMode="auto">
          <a:xfrm>
            <a:off x="673100" y="6130925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cs typeface="Times New Roman" pitchFamily="18" charset="0"/>
              </a:rPr>
              <a:t>empirical parameter</a:t>
            </a:r>
          </a:p>
        </p:txBody>
      </p:sp>
      <p:sp>
        <p:nvSpPr>
          <p:cNvPr id="5136" name="Rectangle 39"/>
          <p:cNvSpPr>
            <a:spLocks noChangeArrowheads="1"/>
          </p:cNvSpPr>
          <p:nvPr/>
        </p:nvSpPr>
        <p:spPr bwMode="auto">
          <a:xfrm>
            <a:off x="3816350" y="611505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spray generation height  </a:t>
            </a:r>
          </a:p>
        </p:txBody>
      </p:sp>
      <p:sp>
        <p:nvSpPr>
          <p:cNvPr id="5137" name="Rectangle 41"/>
          <p:cNvSpPr>
            <a:spLocks noChangeArrowheads="1"/>
          </p:cNvSpPr>
          <p:nvPr/>
        </p:nvSpPr>
        <p:spPr bwMode="auto">
          <a:xfrm>
            <a:off x="831850" y="2112933"/>
            <a:ext cx="51395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is the spray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mass concentration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profile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41413" y="5292725"/>
            <a:ext cx="1106487" cy="78105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6" rIns="96653" bIns="48326"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643188" y="5143500"/>
            <a:ext cx="2079625" cy="998538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6" rIns="96653" bIns="48326"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1613" y="4689475"/>
            <a:ext cx="3287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turbulent suspension vs freefall</a:t>
            </a:r>
          </a:p>
        </p:txBody>
      </p:sp>
      <p:sp>
        <p:nvSpPr>
          <p:cNvPr id="21" name="Oval Callout 20"/>
          <p:cNvSpPr>
            <a:spLocks noChangeArrowheads="1"/>
          </p:cNvSpPr>
          <p:nvPr/>
        </p:nvSpPr>
        <p:spPr bwMode="auto">
          <a:xfrm>
            <a:off x="142875" y="4605338"/>
            <a:ext cx="3170238" cy="495300"/>
          </a:xfrm>
          <a:prstGeom prst="wedgeEllipseCallout">
            <a:avLst>
              <a:gd name="adj1" fmla="val 42801"/>
              <a:gd name="adj2" fmla="val 76060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6" rIns="96653" bIns="48326"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22" name="Oval Callout 21"/>
          <p:cNvSpPr>
            <a:spLocks noChangeArrowheads="1"/>
          </p:cNvSpPr>
          <p:nvPr/>
        </p:nvSpPr>
        <p:spPr bwMode="auto">
          <a:xfrm>
            <a:off x="142875" y="4614863"/>
            <a:ext cx="3181350" cy="495300"/>
          </a:xfrm>
          <a:prstGeom prst="wedgeEllipseCallout">
            <a:avLst>
              <a:gd name="adj1" fmla="val 380"/>
              <a:gd name="adj2" fmla="val 8453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6" rIns="96653" bIns="48326"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pPr eaLnBrk="1" hangingPunct="1"/>
            <a:r>
              <a:rPr lang="en-US" sz="1800" dirty="0" err="1" smtClean="0"/>
              <a:t>Ck</a:t>
            </a:r>
            <a:r>
              <a:rPr lang="en-US" sz="1800" dirty="0" smtClean="0"/>
              <a:t>/Cd ratio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335" y="1219200"/>
            <a:ext cx="384746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l="5517" t="4798" r="7040" b="4798"/>
          <a:stretch/>
        </p:blipFill>
        <p:spPr bwMode="auto">
          <a:xfrm>
            <a:off x="0" y="764274"/>
            <a:ext cx="5029200" cy="60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3200" dirty="0" smtClean="0"/>
              <a:t>Wave-Spray-Flux Coupling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Compute ‘corrections’ to existing model u*, </a:t>
            </a:r>
            <a:r>
              <a:rPr lang="en-US" sz="2400" dirty="0" err="1" smtClean="0"/>
              <a:t>Hs</a:t>
            </a:r>
            <a:r>
              <a:rPr lang="en-US" sz="2400" dirty="0" smtClean="0"/>
              <a:t>, Hl</a:t>
            </a:r>
            <a:endParaRPr lang="en-US" sz="2400" dirty="0" smtClean="0"/>
          </a:p>
          <a:p>
            <a:r>
              <a:rPr lang="en-US" sz="2400" dirty="0" smtClean="0"/>
              <a:t>Wave model takes inputs produces spray mass flux, plus other quantities to yield new u*, DHs, </a:t>
            </a:r>
            <a:r>
              <a:rPr lang="en-US" sz="2400" dirty="0" err="1" smtClean="0"/>
              <a:t>DHl</a:t>
            </a:r>
            <a:endParaRPr lang="en-US" sz="2400" dirty="0" smtClean="0"/>
          </a:p>
          <a:p>
            <a:r>
              <a:rPr lang="en-US" sz="2400" dirty="0" smtClean="0"/>
              <a:t>Simple approach: Input wind speed and use parameterized wave properties – NRL COAMPS TC</a:t>
            </a:r>
            <a:endParaRPr lang="en-US" sz="2400" dirty="0" smtClean="0"/>
          </a:p>
          <a:p>
            <a:r>
              <a:rPr lang="en-US" sz="2400" dirty="0" smtClean="0"/>
              <a:t>Coupled approach: Input wave properties from wave model – GFDL (used GFDL because coupled HWRF not ready yet)</a:t>
            </a:r>
          </a:p>
          <a:p>
            <a:r>
              <a:rPr lang="en-US" sz="2400" dirty="0" smtClean="0"/>
              <a:t>Wave properties – Energy breaking, </a:t>
            </a:r>
            <a:r>
              <a:rPr lang="en-US" sz="2400" dirty="0" err="1" smtClean="0"/>
              <a:t>Cp</a:t>
            </a:r>
            <a:r>
              <a:rPr lang="en-US" sz="2400" dirty="0" smtClean="0"/>
              <a:t>, </a:t>
            </a:r>
            <a:r>
              <a:rPr lang="en-US" sz="2400" dirty="0" err="1" smtClean="0"/>
              <a:t>Hsig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7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17192</TotalTime>
  <Words>715</Words>
  <Application>Microsoft Office PowerPoint</Application>
  <PresentationFormat>On-screen Show (4:3)</PresentationFormat>
  <Paragraphs>115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Default Design</vt:lpstr>
      <vt:lpstr>Equation</vt:lpstr>
      <vt:lpstr>Microsoft Equation 3.0</vt:lpstr>
      <vt:lpstr>Background</vt:lpstr>
      <vt:lpstr>Definition of Droplet Source Flux At Sea-air Interface</vt:lpstr>
      <vt:lpstr>Droplet Source Functions</vt:lpstr>
      <vt:lpstr>PowerPoint Presentation</vt:lpstr>
      <vt:lpstr>Feedback</vt:lpstr>
      <vt:lpstr>PowerPoint Presentation</vt:lpstr>
      <vt:lpstr>Parameterization of the Sea-Spray Modification of  Momentum Flux (e.g., Barenblatt 1996 and Lykossov 2001)</vt:lpstr>
      <vt:lpstr>Ck/Cd ratio</vt:lpstr>
      <vt:lpstr>Wave-Spray-Flux Coupling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GFDL Hurricane Katia</vt:lpstr>
      <vt:lpstr>Spray version 9+</vt:lpstr>
      <vt:lpstr>PowerPoint Presentation</vt:lpstr>
      <vt:lpstr>PowerPoint Presentation</vt:lpstr>
    </vt:vector>
  </TitlesOfParts>
  <Company>APL-UW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Chris</cp:lastModifiedBy>
  <cp:revision>154</cp:revision>
  <dcterms:created xsi:type="dcterms:W3CDTF">2003-02-14T17:35:28Z</dcterms:created>
  <dcterms:modified xsi:type="dcterms:W3CDTF">2012-02-29T23:47:17Z</dcterms:modified>
</cp:coreProperties>
</file>