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901" r:id="rId2"/>
    <p:sldId id="832" r:id="rId3"/>
    <p:sldId id="830" r:id="rId4"/>
    <p:sldId id="835" r:id="rId5"/>
    <p:sldId id="946" r:id="rId6"/>
    <p:sldId id="923" r:id="rId7"/>
    <p:sldId id="928" r:id="rId8"/>
    <p:sldId id="902" r:id="rId9"/>
    <p:sldId id="904" r:id="rId10"/>
    <p:sldId id="906" r:id="rId11"/>
    <p:sldId id="907" r:id="rId12"/>
    <p:sldId id="933" r:id="rId13"/>
    <p:sldId id="908" r:id="rId14"/>
    <p:sldId id="910" r:id="rId15"/>
    <p:sldId id="911" r:id="rId16"/>
    <p:sldId id="912" r:id="rId17"/>
    <p:sldId id="913" r:id="rId18"/>
    <p:sldId id="914" r:id="rId19"/>
    <p:sldId id="915" r:id="rId20"/>
    <p:sldId id="926" r:id="rId21"/>
    <p:sldId id="916" r:id="rId22"/>
    <p:sldId id="924" r:id="rId23"/>
    <p:sldId id="925" r:id="rId24"/>
    <p:sldId id="918" r:id="rId25"/>
    <p:sldId id="920" r:id="rId26"/>
    <p:sldId id="921" r:id="rId27"/>
    <p:sldId id="922" r:id="rId28"/>
    <p:sldId id="929" r:id="rId29"/>
    <p:sldId id="930" r:id="rId30"/>
    <p:sldId id="931" r:id="rId31"/>
    <p:sldId id="932" r:id="rId32"/>
    <p:sldId id="947" r:id="rId33"/>
    <p:sldId id="948" r:id="rId34"/>
    <p:sldId id="949" r:id="rId35"/>
    <p:sldId id="950" r:id="rId36"/>
    <p:sldId id="927" r:id="rId37"/>
    <p:sldId id="934" r:id="rId38"/>
    <p:sldId id="935" r:id="rId39"/>
    <p:sldId id="936" r:id="rId40"/>
    <p:sldId id="937" r:id="rId41"/>
    <p:sldId id="938" r:id="rId42"/>
    <p:sldId id="940" r:id="rId43"/>
    <p:sldId id="941" r:id="rId44"/>
    <p:sldId id="942" r:id="rId45"/>
    <p:sldId id="951" r:id="rId46"/>
    <p:sldId id="943" r:id="rId47"/>
    <p:sldId id="864" r:id="rId48"/>
    <p:sldId id="865" r:id="rId49"/>
    <p:sldId id="944" r:id="rId50"/>
    <p:sldId id="791" r:id="rId51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FF"/>
    <a:srgbClr val="CCECFF"/>
    <a:srgbClr val="CCFFFF"/>
    <a:srgbClr val="FF00FF"/>
    <a:srgbClr val="FFCC66"/>
    <a:srgbClr val="FFCCFF"/>
    <a:srgbClr val="FFFFCC"/>
    <a:srgbClr val="FFCC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35" autoAdjust="0"/>
    <p:restoredTop sz="94585" autoAdjust="0"/>
  </p:normalViewPr>
  <p:slideViewPr>
    <p:cSldViewPr>
      <p:cViewPr varScale="1">
        <p:scale>
          <a:sx n="123" d="100"/>
          <a:sy n="123" d="100"/>
        </p:scale>
        <p:origin x="-456" y="-108"/>
      </p:cViewPr>
      <p:guideLst>
        <p:guide orient="horz" pos="2205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1812" y="-78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937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574" y="4861441"/>
            <a:ext cx="5206153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2 レベル</a:t>
            </a:r>
          </a:p>
          <a:p>
            <a:pPr lvl="2"/>
            <a:r>
              <a:rPr lang="ja-JP" altLang="en-US" noProof="0" smtClean="0"/>
              <a:t>第 3 レベル</a:t>
            </a:r>
          </a:p>
          <a:p>
            <a:pPr lvl="3"/>
            <a:r>
              <a:rPr lang="ja-JP" altLang="en-US" noProof="0" smtClean="0"/>
              <a:t>第 4 レベル</a:t>
            </a:r>
          </a:p>
          <a:p>
            <a:pPr lvl="4"/>
            <a:r>
              <a:rPr lang="ja-JP" altLang="en-US" noProof="0" smtClean="0"/>
              <a:t>第 5 レベル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2882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937" y="9722882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ea typeface="ＭＳ Ｐゴシック" pitchFamily="50" charset="-128"/>
              </a:defRPr>
            </a:lvl1pPr>
          </a:lstStyle>
          <a:p>
            <a:pPr>
              <a:defRPr/>
            </a:pPr>
            <a:fld id="{E720AAC2-EE3F-486C-B213-B9E31CC9C2D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151589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804763" indent="-309524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238098" indent="-247620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733337" indent="-247620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228576" indent="-247620" eaLnBrk="0" hangingPunct="0">
              <a:defRPr kumimoji="1" sz="26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fld id="{ACB89486-E302-4598-8494-1F48E68EE27E}" type="slidenum">
              <a:rPr lang="en-US" altLang="ja-JP" sz="1300"/>
              <a:pPr eaLnBrk="1" hangingPunct="1"/>
              <a:t>1</a:t>
            </a:fld>
            <a:endParaRPr lang="en-US" altLang="ja-JP" sz="130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20AAC2-EE3F-486C-B213-B9E31CC9C2D2}" type="slidenum">
              <a:rPr lang="en-US" altLang="ja-JP" smtClean="0"/>
              <a:pPr>
                <a:defRPr/>
              </a:pPr>
              <a:t>2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46391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altLang="ja-JP" smtClean="0"/>
              <a:t>Click to edit Master subtitle style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978F31-6A97-4769-AB1A-786558DD546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29160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22CA19-7DF7-4200-A448-58E459F9746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31415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81750" y="0"/>
            <a:ext cx="2076450" cy="6096000"/>
          </a:xfrm>
        </p:spPr>
        <p:txBody>
          <a:bodyPr vert="eaVert"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0"/>
            <a:ext cx="6076950" cy="6096000"/>
          </a:xfrm>
        </p:spPr>
        <p:txBody>
          <a:bodyPr vert="eaVert"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68A998-4062-469F-AF1A-11F0D252CB5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02621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5027D4-5AE1-4A4A-9ADB-1CB5573C4B3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87873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49CF60-5278-41A1-B769-7586A80E791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28246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90600"/>
            <a:ext cx="38100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38100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0E5A95-EA35-47D1-9308-BF9B6404357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87304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62012B-368B-4042-A555-97ADF23BED7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63524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C5DE57-833B-4A01-87D9-7E3BC02B385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97905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52ADA1-BABD-443E-B726-1FC71D9AC7D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12948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AC2B02-B429-492D-AD3E-2D580AA3129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82018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BFB54F-5790-4DC4-976F-C4B193A19BE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38380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0"/>
            <a:ext cx="8229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title style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90600"/>
            <a:ext cx="77724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4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4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400">
                <a:ea typeface="ＭＳ Ｐゴシック" pitchFamily="50" charset="-128"/>
              </a:defRPr>
            </a:lvl1pPr>
          </a:lstStyle>
          <a:p>
            <a:pPr>
              <a:defRPr/>
            </a:pPr>
            <a:fld id="{4AFE9299-3B00-4B01-960A-14C2E8F9DAE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0" y="762000"/>
            <a:ext cx="8382000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/>
          <a:lstStyle/>
          <a:p>
            <a:pPr>
              <a:defRPr/>
            </a:pPr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0.png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1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 bwMode="auto">
          <a:xfrm>
            <a:off x="467544" y="908720"/>
            <a:ext cx="8208912" cy="1613366"/>
          </a:xfrm>
          <a:prstGeom prst="roundRect">
            <a:avLst/>
          </a:prstGeom>
          <a:solidFill>
            <a:srgbClr val="CCECFF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560" y="937910"/>
            <a:ext cx="7920880" cy="1584176"/>
          </a:xfrm>
        </p:spPr>
        <p:txBody>
          <a:bodyPr/>
          <a:lstStyle/>
          <a:p>
            <a:pPr algn="ctr" eaLnBrk="1" hangingPunct="1"/>
            <a:r>
              <a:rPr kumimoji="0" lang="en-US" altLang="ja-JP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Data Assimilation and Predictability Studies for Improving </a:t>
            </a:r>
            <a:r>
              <a:rPr kumimoji="0" lang="en-US" altLang="ja-JP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Tropical Cyclone </a:t>
            </a:r>
            <a:r>
              <a:rPr kumimoji="0" lang="en-US" altLang="ja-JP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Intensity Forecasts</a:t>
            </a:r>
            <a:endParaRPr kumimoji="0" lang="ja-JP" altLang="en-US" sz="2800" dirty="0" smtClean="0">
              <a:latin typeface="Verdana" pitchFamily="34" charset="0"/>
              <a:cs typeface="Verdana" pitchFamily="34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1520" y="2636912"/>
            <a:ext cx="8640960" cy="1872208"/>
          </a:xfrm>
        </p:spPr>
        <p:txBody>
          <a:bodyPr/>
          <a:lstStyle/>
          <a:p>
            <a:pPr eaLnBrk="1" hangingPunct="1"/>
            <a:r>
              <a:rPr lang="en-US" altLang="ja-JP" sz="2800" b="1" dirty="0" smtClean="0"/>
              <a:t>PI: </a:t>
            </a:r>
            <a:r>
              <a:rPr lang="en-US" altLang="ja-JP" sz="2800" b="1" dirty="0" err="1" smtClean="0"/>
              <a:t>Takemasa</a:t>
            </a:r>
            <a:r>
              <a:rPr lang="en-US" altLang="ja-JP" sz="2800" b="1" dirty="0" smtClean="0"/>
              <a:t> Miyoshi</a:t>
            </a:r>
          </a:p>
          <a:p>
            <a:pPr eaLnBrk="1" hangingPunct="1"/>
            <a:r>
              <a:rPr lang="en-US" altLang="ja-JP" sz="2400" dirty="0" smtClean="0"/>
              <a:t>University of Maryland, College Park</a:t>
            </a:r>
          </a:p>
          <a:p>
            <a:pPr eaLnBrk="1" hangingPunct="1"/>
            <a:r>
              <a:rPr lang="en-US" altLang="ja-JP" sz="2400" u="sng" dirty="0" smtClean="0">
                <a:solidFill>
                  <a:srgbClr val="0000FF"/>
                </a:solidFill>
              </a:rPr>
              <a:t>miyoshi@atmos.umd.edu</a:t>
            </a:r>
          </a:p>
          <a:p>
            <a:pPr eaLnBrk="1" hangingPunct="1"/>
            <a:r>
              <a:rPr lang="en-US" altLang="ja-JP" sz="2400" b="1" dirty="0" smtClean="0"/>
              <a:t>Co-PIs</a:t>
            </a:r>
            <a:r>
              <a:rPr lang="en-US" altLang="ja-JP" sz="2400" b="1" dirty="0"/>
              <a:t>: E. </a:t>
            </a:r>
            <a:r>
              <a:rPr lang="en-US" altLang="ja-JP" sz="2400" b="1" dirty="0" err="1"/>
              <a:t>Kalnay</a:t>
            </a:r>
            <a:r>
              <a:rPr lang="en-US" altLang="ja-JP" sz="2400" b="1" dirty="0"/>
              <a:t>, K. Ide </a:t>
            </a:r>
            <a:r>
              <a:rPr lang="en-US" altLang="ja-JP" sz="2400" dirty="0"/>
              <a:t>(UMD), and </a:t>
            </a:r>
            <a:r>
              <a:rPr lang="en-US" altLang="ja-JP" sz="2400" b="1" dirty="0"/>
              <a:t>C</a:t>
            </a:r>
            <a:r>
              <a:rPr lang="en-US" altLang="ja-JP" sz="2400" b="1" dirty="0" smtClean="0"/>
              <a:t>. H. </a:t>
            </a:r>
            <a:r>
              <a:rPr lang="en-US" altLang="ja-JP" sz="2400" b="1" dirty="0"/>
              <a:t>Bishop </a:t>
            </a:r>
            <a:r>
              <a:rPr lang="en-US" altLang="ja-JP" sz="2400" dirty="0"/>
              <a:t>(NRL)</a:t>
            </a:r>
            <a:endParaRPr lang="en-US" altLang="ja-JP" sz="2400" dirty="0" smtClean="0"/>
          </a:p>
        </p:txBody>
      </p:sp>
      <p:sp>
        <p:nvSpPr>
          <p:cNvPr id="15365" name="TextBox 4"/>
          <p:cNvSpPr txBox="1">
            <a:spLocks noChangeArrowheads="1"/>
          </p:cNvSpPr>
          <p:nvPr/>
        </p:nvSpPr>
        <p:spPr bwMode="auto">
          <a:xfrm>
            <a:off x="142875" y="214313"/>
            <a:ext cx="581127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dirty="0"/>
              <a:t>March 2012, NOPP TC Topic Review, Miami</a:t>
            </a:r>
            <a:endParaRPr lang="ja-JP" alt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51519" y="4653136"/>
            <a:ext cx="8640961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ja-JP" sz="2000" u="sng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Co-Is:</a:t>
            </a:r>
            <a:r>
              <a:rPr lang="en-US" altLang="ja-JP" sz="2000" dirty="0" smtClean="0">
                <a:solidFill>
                  <a:srgbClr val="000000"/>
                </a:solidFill>
              </a:rPr>
              <a:t> </a:t>
            </a:r>
            <a:r>
              <a:rPr lang="en-US" altLang="ja-JP" sz="2000" b="1" dirty="0" smtClean="0">
                <a:solidFill>
                  <a:srgbClr val="000000"/>
                </a:solidFill>
              </a:rPr>
              <a:t>T. </a:t>
            </a:r>
            <a:r>
              <a:rPr lang="en-US" altLang="ja-JP" sz="2000" b="1" dirty="0" err="1" smtClean="0">
                <a:solidFill>
                  <a:srgbClr val="000000"/>
                </a:solidFill>
              </a:rPr>
              <a:t>Enomoto</a:t>
            </a:r>
            <a:r>
              <a:rPr lang="en-US" altLang="ja-JP" sz="2000" b="1" dirty="0" smtClean="0">
                <a:solidFill>
                  <a:srgbClr val="000000"/>
                </a:solidFill>
              </a:rPr>
              <a:t>, </a:t>
            </a:r>
            <a:r>
              <a:rPr lang="en-US" altLang="ja-JP" sz="2000" b="1" dirty="0">
                <a:solidFill>
                  <a:srgbClr val="000000"/>
                </a:solidFill>
              </a:rPr>
              <a:t>N. Komori </a:t>
            </a:r>
            <a:r>
              <a:rPr lang="en-US" altLang="ja-JP" sz="2000" dirty="0">
                <a:solidFill>
                  <a:srgbClr val="000000"/>
                </a:solidFill>
              </a:rPr>
              <a:t>(Japan),</a:t>
            </a:r>
            <a:r>
              <a:rPr lang="en-US" altLang="ja-JP" sz="2000" b="1" dirty="0">
                <a:solidFill>
                  <a:srgbClr val="000000"/>
                </a:solidFill>
              </a:rPr>
              <a:t> S.-C. Yang </a:t>
            </a:r>
            <a:r>
              <a:rPr lang="en-US" altLang="ja-JP" sz="2000" dirty="0">
                <a:solidFill>
                  <a:srgbClr val="000000"/>
                </a:solidFill>
              </a:rPr>
              <a:t>(Taiwan), </a:t>
            </a:r>
            <a:r>
              <a:rPr lang="en-US" altLang="ja-JP" sz="2000" b="1" dirty="0">
                <a:solidFill>
                  <a:srgbClr val="000000"/>
                </a:solidFill>
              </a:rPr>
              <a:t>H. Li </a:t>
            </a:r>
            <a:r>
              <a:rPr lang="en-US" altLang="ja-JP" sz="2000" dirty="0">
                <a:solidFill>
                  <a:srgbClr val="000000"/>
                </a:solidFill>
              </a:rPr>
              <a:t>(China</a:t>
            </a:r>
            <a:r>
              <a:rPr lang="en-US" altLang="ja-JP" sz="2000" dirty="0" smtClean="0">
                <a:solidFill>
                  <a:srgbClr val="000000"/>
                </a:solidFill>
              </a:rPr>
              <a:t>)</a:t>
            </a:r>
          </a:p>
          <a:p>
            <a:pPr algn="ctr">
              <a:lnSpc>
                <a:spcPct val="90000"/>
              </a:lnSpc>
            </a:pPr>
            <a:endParaRPr lang="en-US" altLang="ja-JP" sz="2000" dirty="0">
              <a:solidFill>
                <a:srgbClr val="000000"/>
              </a:solidFill>
            </a:endParaRPr>
          </a:p>
          <a:p>
            <a:pPr lvl="0" algn="ctr">
              <a:lnSpc>
                <a:spcPct val="90000"/>
              </a:lnSpc>
            </a:pPr>
            <a:r>
              <a:rPr lang="en-US" altLang="ja-JP" sz="2000" u="sng" dirty="0">
                <a:solidFill>
                  <a:srgbClr val="00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Collaborators:</a:t>
            </a:r>
            <a:r>
              <a:rPr lang="en-US" altLang="ja-JP" sz="2000" dirty="0">
                <a:solidFill>
                  <a:srgbClr val="000000"/>
                </a:solidFill>
              </a:rPr>
              <a:t> </a:t>
            </a:r>
            <a:r>
              <a:rPr lang="en-US" altLang="ja-JP" sz="2000" b="1" dirty="0">
                <a:solidFill>
                  <a:srgbClr val="000000"/>
                </a:solidFill>
              </a:rPr>
              <a:t>T. </a:t>
            </a:r>
            <a:r>
              <a:rPr lang="en-US" altLang="ja-JP" sz="2000" b="1" dirty="0" err="1">
                <a:solidFill>
                  <a:srgbClr val="000000"/>
                </a:solidFill>
              </a:rPr>
              <a:t>Nakazawa</a:t>
            </a:r>
            <a:r>
              <a:rPr lang="en-US" altLang="ja-JP" sz="2000" b="1" dirty="0">
                <a:solidFill>
                  <a:srgbClr val="000000"/>
                </a:solidFill>
              </a:rPr>
              <a:t> </a:t>
            </a:r>
            <a:r>
              <a:rPr lang="en-US" altLang="ja-JP" sz="2000" dirty="0">
                <a:solidFill>
                  <a:srgbClr val="000000"/>
                </a:solidFill>
              </a:rPr>
              <a:t>(WMO), </a:t>
            </a:r>
            <a:r>
              <a:rPr lang="en-US" altLang="ja-JP" sz="2000" b="1" dirty="0">
                <a:solidFill>
                  <a:srgbClr val="000000"/>
                </a:solidFill>
              </a:rPr>
              <a:t>P. Black </a:t>
            </a:r>
            <a:r>
              <a:rPr lang="en-US" altLang="ja-JP" sz="2000" dirty="0">
                <a:solidFill>
                  <a:srgbClr val="000000"/>
                </a:solidFill>
              </a:rPr>
              <a:t>(NRL</a:t>
            </a:r>
            <a:r>
              <a:rPr lang="en-US" altLang="ja-JP" sz="2000" dirty="0" smtClean="0">
                <a:solidFill>
                  <a:srgbClr val="000000"/>
                </a:solidFill>
              </a:rPr>
              <a:t>)</a:t>
            </a:r>
          </a:p>
          <a:p>
            <a:pPr lvl="0" algn="ctr">
              <a:lnSpc>
                <a:spcPct val="90000"/>
              </a:lnSpc>
            </a:pPr>
            <a:endParaRPr lang="en-US" altLang="ja-JP" sz="2000" dirty="0">
              <a:solidFill>
                <a:srgbClr val="000000"/>
              </a:solidFill>
            </a:endParaRPr>
          </a:p>
          <a:p>
            <a:pPr lvl="0" algn="ctr">
              <a:lnSpc>
                <a:spcPct val="90000"/>
              </a:lnSpc>
            </a:pPr>
            <a:r>
              <a:rPr lang="en-US" altLang="ja-JP" sz="2000" u="sng" dirty="0">
                <a:solidFill>
                  <a:srgbClr val="00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Project Researcher:</a:t>
            </a:r>
            <a:r>
              <a:rPr lang="en-US" altLang="ja-JP" sz="2000" dirty="0">
                <a:solidFill>
                  <a:srgbClr val="000000"/>
                </a:solidFill>
              </a:rPr>
              <a:t> </a:t>
            </a:r>
            <a:r>
              <a:rPr lang="en-US" altLang="ja-JP" sz="2000" b="1" dirty="0">
                <a:solidFill>
                  <a:srgbClr val="000000"/>
                </a:solidFill>
              </a:rPr>
              <a:t>M. Kunii </a:t>
            </a:r>
            <a:r>
              <a:rPr lang="en-US" altLang="ja-JP" sz="2000" dirty="0">
                <a:solidFill>
                  <a:srgbClr val="000000"/>
                </a:solidFill>
              </a:rPr>
              <a:t>(UMD</a:t>
            </a:r>
            <a:r>
              <a:rPr lang="en-US" altLang="ja-JP" sz="2000" dirty="0" smtClean="0">
                <a:solidFill>
                  <a:srgbClr val="000000"/>
                </a:solidFill>
              </a:rPr>
              <a:t>)</a:t>
            </a:r>
            <a:endParaRPr lang="en-US" altLang="ja-JP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815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CFES-LETKF development</a:t>
            </a:r>
            <a:endParaRPr kumimoji="1" lang="ja-JP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dirty="0" smtClean="0"/>
              <a:t>CFES-LETKF: global air-sea-coupled data assimilation</a:t>
            </a:r>
            <a:endParaRPr kumimoji="1" lang="ja-JP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771800" y="5085184"/>
            <a:ext cx="57647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Komori, </a:t>
            </a:r>
            <a:r>
              <a:rPr lang="en-US" altLang="ja-JP" dirty="0" err="1" smtClean="0"/>
              <a:t>Enomoto</a:t>
            </a:r>
            <a:r>
              <a:rPr lang="en-US" altLang="ja-JP" dirty="0" smtClean="0"/>
              <a:t>, and Miyoshi</a:t>
            </a:r>
            <a:r>
              <a:rPr kumimoji="1" lang="en-US" altLang="ja-JP" dirty="0" smtClean="0"/>
              <a:t> (in progress)</a:t>
            </a:r>
          </a:p>
        </p:txBody>
      </p:sp>
    </p:spTree>
    <p:extLst>
      <p:ext uri="{BB962C8B-B14F-4D97-AF65-F5344CB8AC3E}">
        <p14:creationId xmlns:p14="http://schemas.microsoft.com/office/powerpoint/2010/main" val="3581500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Air-Sea-Coupled DA</a:t>
            </a:r>
            <a:endParaRPr kumimoji="1" lang="ja-JP" altLang="en-US" dirty="0"/>
          </a:p>
        </p:txBody>
      </p:sp>
      <p:pic>
        <p:nvPicPr>
          <p:cNvPr id="68611" name="Picture 3" descr="C:\Users\miyoshi\Desktop\Picture1.em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80"/>
          <a:stretch/>
        </p:blipFill>
        <p:spPr bwMode="auto">
          <a:xfrm>
            <a:off x="580214" y="1268696"/>
            <a:ext cx="8438919" cy="2450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034845" y="808150"/>
            <a:ext cx="37412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latin typeface="Arial Black" pitchFamily="34" charset="0"/>
              </a:rPr>
              <a:t>Surface Temperature</a:t>
            </a:r>
            <a:endParaRPr kumimoji="1" lang="ja-JP" altLang="en-US" dirty="0">
              <a:latin typeface="Arial Black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18232" y="817018"/>
            <a:ext cx="31134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latin typeface="Arial Black" pitchFamily="34" charset="0"/>
              </a:rPr>
              <a:t>Ensemble Spread</a:t>
            </a:r>
            <a:endParaRPr kumimoji="1" lang="ja-JP" altLang="en-US" dirty="0">
              <a:latin typeface="Arial Black" pitchFamily="34" charset="0"/>
            </a:endParaRPr>
          </a:p>
        </p:txBody>
      </p:sp>
      <p:pic>
        <p:nvPicPr>
          <p:cNvPr id="68612" name="Picture 4" descr="C:\Users\miyoshi\Desktop\Picture1.em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74"/>
          <a:stretch/>
        </p:blipFill>
        <p:spPr bwMode="auto">
          <a:xfrm>
            <a:off x="580212" y="4040588"/>
            <a:ext cx="8438919" cy="2653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/>
          <p:cNvCxnSpPr/>
          <p:nvPr/>
        </p:nvCxnSpPr>
        <p:spPr bwMode="auto">
          <a:xfrm>
            <a:off x="251520" y="3861048"/>
            <a:ext cx="8767613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rgbClr val="FF00FF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TextBox 11"/>
          <p:cNvSpPr txBox="1"/>
          <p:nvPr/>
        </p:nvSpPr>
        <p:spPr>
          <a:xfrm rot="16200000">
            <a:off x="-847392" y="2228411"/>
            <a:ext cx="23987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0000FF"/>
                </a:solidFill>
                <a:latin typeface="Arial Black" pitchFamily="34" charset="0"/>
              </a:rPr>
              <a:t>Atmos. ONLY</a:t>
            </a:r>
            <a:endParaRPr kumimoji="1" lang="ja-JP" altLang="en-US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rot="16200000">
            <a:off x="-1082070" y="5000306"/>
            <a:ext cx="28680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0000FF"/>
                </a:solidFill>
                <a:latin typeface="Arial Black" pitchFamily="34" charset="0"/>
              </a:rPr>
              <a:t>Air-Sea-Coupled</a:t>
            </a:r>
            <a:endParaRPr kumimoji="1" lang="ja-JP" altLang="en-US" dirty="0">
              <a:solidFill>
                <a:srgbClr val="0000FF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0876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7" name="Picture 3" descr="C:\Users\miyoshi\Desktop\Picture1.em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07"/>
          <a:stretch/>
        </p:blipFill>
        <p:spPr bwMode="auto">
          <a:xfrm>
            <a:off x="586327" y="4029558"/>
            <a:ext cx="8432806" cy="2656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706" name="Picture 2" descr="C:\Users\miyoshi\Desktop\Picture1.em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13"/>
          <a:stretch/>
        </p:blipFill>
        <p:spPr bwMode="auto">
          <a:xfrm>
            <a:off x="582808" y="1278683"/>
            <a:ext cx="8432806" cy="2440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Air-Sea-Coupled DA</a:t>
            </a:r>
            <a:endParaRPr kumimoji="1" lang="ja-JP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380631" y="817018"/>
            <a:ext cx="29962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latin typeface="Arial Black" pitchFamily="34" charset="0"/>
              </a:rPr>
              <a:t>Latent Heat Flux</a:t>
            </a:r>
            <a:endParaRPr kumimoji="1" lang="ja-JP" altLang="en-US" dirty="0">
              <a:latin typeface="Arial Black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18232" y="817018"/>
            <a:ext cx="31134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latin typeface="Arial Black" pitchFamily="34" charset="0"/>
              </a:rPr>
              <a:t>Ensemble Spread</a:t>
            </a:r>
            <a:endParaRPr kumimoji="1" lang="ja-JP" altLang="en-US" dirty="0">
              <a:latin typeface="Arial Black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251520" y="3861048"/>
            <a:ext cx="8767613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rgbClr val="FF00FF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TextBox 11"/>
          <p:cNvSpPr txBox="1"/>
          <p:nvPr/>
        </p:nvSpPr>
        <p:spPr>
          <a:xfrm rot="16200000">
            <a:off x="-847392" y="2228411"/>
            <a:ext cx="23987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0000FF"/>
                </a:solidFill>
                <a:latin typeface="Arial Black" pitchFamily="34" charset="0"/>
              </a:rPr>
              <a:t>Atmos. ONLY</a:t>
            </a:r>
            <a:endParaRPr kumimoji="1" lang="ja-JP" altLang="en-US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rot="16200000">
            <a:off x="-1082070" y="5000306"/>
            <a:ext cx="28680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0000FF"/>
                </a:solidFill>
                <a:latin typeface="Arial Black" pitchFamily="34" charset="0"/>
              </a:rPr>
              <a:t>Air-Sea-Coupled</a:t>
            </a:r>
            <a:endParaRPr kumimoji="1" lang="ja-JP" altLang="en-US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60732" y="1628800"/>
            <a:ext cx="10278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 err="1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Sinlaku</a:t>
            </a:r>
            <a:endParaRPr kumimoji="1" lang="ja-JP" altLang="en-US" b="1" dirty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cxnSp>
        <p:nvCxnSpPr>
          <p:cNvPr id="14" name="Straight Arrow Connector 13"/>
          <p:cNvCxnSpPr/>
          <p:nvPr/>
        </p:nvCxnSpPr>
        <p:spPr bwMode="auto">
          <a:xfrm>
            <a:off x="1844561" y="1988840"/>
            <a:ext cx="351175" cy="21602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270869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Ensemble spread is increased!</a:t>
            </a:r>
            <a:endParaRPr kumimoji="1" lang="ja-JP" altLang="en-US" dirty="0"/>
          </a:p>
        </p:txBody>
      </p:sp>
      <p:pic>
        <p:nvPicPr>
          <p:cNvPr id="69634" name="Picture 2" descr="C:\Users\miyoshi\Desktop\Picture1.e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40" y="1773165"/>
            <a:ext cx="8761119" cy="3659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34398" y="1317848"/>
            <a:ext cx="23416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latin typeface="Arial Black" pitchFamily="34" charset="0"/>
              </a:rPr>
              <a:t>Temperature</a:t>
            </a:r>
            <a:endParaRPr kumimoji="1" lang="ja-JP" altLang="en-US" dirty="0"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93275" y="1317848"/>
            <a:ext cx="31598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latin typeface="Arial Black" pitchFamily="34" charset="0"/>
              </a:rPr>
              <a:t>Specific Humidity</a:t>
            </a:r>
            <a:endParaRPr kumimoji="1" lang="ja-JP" altLang="en-US" dirty="0"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8574" y="836712"/>
            <a:ext cx="86468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>
                <a:solidFill>
                  <a:srgbClr val="0000FF"/>
                </a:solidFill>
                <a:latin typeface="Arial Black" pitchFamily="34" charset="0"/>
              </a:rPr>
              <a:t>SPRD(Air-Sea-Coupled) – SPRD(Atmos. ONLY)</a:t>
            </a:r>
            <a:endParaRPr kumimoji="1" lang="ja-JP" altLang="en-US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3" name="Oval 2"/>
          <p:cNvSpPr/>
          <p:nvPr/>
        </p:nvSpPr>
        <p:spPr bwMode="auto">
          <a:xfrm>
            <a:off x="6012160" y="4310619"/>
            <a:ext cx="1368152" cy="1008112"/>
          </a:xfrm>
          <a:prstGeom prst="ellipse">
            <a:avLst/>
          </a:prstGeom>
          <a:noFill/>
          <a:ln w="38100" cap="flat" cmpd="sng" algn="ctr">
            <a:solidFill>
              <a:schemeClr val="tx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63888" y="5586121"/>
            <a:ext cx="5568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Particularly in the Tropics at the low levels</a:t>
            </a:r>
            <a:endParaRPr kumimoji="1" lang="ja-JP" altLang="en-US" dirty="0"/>
          </a:p>
        </p:txBody>
      </p:sp>
      <p:cxnSp>
        <p:nvCxnSpPr>
          <p:cNvPr id="9" name="Straight Arrow Connector 8"/>
          <p:cNvCxnSpPr/>
          <p:nvPr/>
        </p:nvCxnSpPr>
        <p:spPr bwMode="auto">
          <a:xfrm flipV="1">
            <a:off x="6156176" y="5318731"/>
            <a:ext cx="288032" cy="26739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248575" y="6068358"/>
            <a:ext cx="86468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b="1" dirty="0" smtClean="0">
                <a:solidFill>
                  <a:srgbClr val="FF0000"/>
                </a:solidFill>
              </a:rPr>
              <a:t>We are investigating the impact on TC forecasting!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852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err="1" smtClean="0"/>
              <a:t>Sst</a:t>
            </a:r>
            <a:r>
              <a:rPr lang="en-US" altLang="ja-JP" dirty="0"/>
              <a:t> </a:t>
            </a:r>
            <a:r>
              <a:rPr lang="en-US" altLang="ja-JP" dirty="0" smtClean="0"/>
              <a:t>uncertainties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endParaRPr kumimoji="1" lang="ja-JP" altLang="en-US" sz="3600" b="0" cap="non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WRF-LETKF: including additional sources of uncertainties </a:t>
            </a:r>
            <a:endParaRPr kumimoji="1" lang="ja-JP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707904" y="5012650"/>
            <a:ext cx="51519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Kunii and Miyoshi (2011, </a:t>
            </a:r>
            <a:r>
              <a:rPr kumimoji="1" lang="en-US" altLang="ja-JP" i="1" dirty="0" smtClean="0"/>
              <a:t>under review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7802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 bwMode="auto">
          <a:xfrm>
            <a:off x="768021" y="3573016"/>
            <a:ext cx="7607958" cy="3096344"/>
          </a:xfrm>
          <a:prstGeom prst="roundRect">
            <a:avLst>
              <a:gd name="adj" fmla="val 7407"/>
            </a:avLst>
          </a:prstGeom>
          <a:solidFill>
            <a:srgbClr val="FFCCCC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ＭＳ Ｐゴシック" pitchFamily="50" charset="-128"/>
              </a:rPr>
              <a:t>2.</a:t>
            </a:r>
            <a:r>
              <a:rPr kumimoji="1" lang="en-US" altLang="ja-JP" sz="24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ＭＳ Ｐゴシック" pitchFamily="50" charset="-128"/>
              </a:rPr>
              <a:t> </a:t>
            </a:r>
            <a:r>
              <a:rPr lang="en-US" altLang="ja-JP" dirty="0" smtClean="0">
                <a:solidFill>
                  <a:srgbClr val="0000FF"/>
                </a:solidFill>
              </a:rPr>
              <a:t>Deterministic forecast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ja-JP" dirty="0">
                <a:solidFill>
                  <a:srgbClr val="0000FF"/>
                </a:solidFill>
              </a:rPr>
              <a:t> </a:t>
            </a:r>
            <a:r>
              <a:rPr lang="en-US" altLang="ja-JP" dirty="0" smtClean="0">
                <a:solidFill>
                  <a:srgbClr val="0000FF"/>
                </a:solidFill>
              </a:rPr>
              <a:t>   is improved in general.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ja-JP" dirty="0" smtClean="0">
              <a:solidFill>
                <a:srgbClr val="0000FF"/>
              </a:solidFill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ja-JP" dirty="0" smtClean="0">
                <a:solidFill>
                  <a:srgbClr val="0000FF"/>
                </a:solidFill>
              </a:rPr>
              <a:t> (</a:t>
            </a:r>
            <a:r>
              <a:rPr lang="en-US" altLang="ja-JP" dirty="0" smtClean="0">
                <a:solidFill>
                  <a:srgbClr val="FF0000"/>
                </a:solidFill>
              </a:rPr>
              <a:t>NO</a:t>
            </a:r>
            <a:r>
              <a:rPr lang="en-US" altLang="ja-JP" dirty="0" smtClean="0">
                <a:solidFill>
                  <a:srgbClr val="0000FF"/>
                </a:solidFill>
              </a:rPr>
              <a:t> SST perturbations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ja-JP" dirty="0" smtClean="0">
                <a:solidFill>
                  <a:srgbClr val="0000FF"/>
                </a:solidFill>
              </a:rPr>
              <a:t>   in the forecast, i.e., the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ja-JP" dirty="0">
                <a:solidFill>
                  <a:srgbClr val="0000FF"/>
                </a:solidFill>
              </a:rPr>
              <a:t> </a:t>
            </a:r>
            <a:r>
              <a:rPr lang="en-US" altLang="ja-JP" dirty="0" smtClean="0">
                <a:solidFill>
                  <a:srgbClr val="0000FF"/>
                </a:solidFill>
              </a:rPr>
              <a:t>  difference is purely due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ja-JP" dirty="0">
                <a:solidFill>
                  <a:srgbClr val="0000FF"/>
                </a:solidFill>
              </a:rPr>
              <a:t> </a:t>
            </a:r>
            <a:r>
              <a:rPr lang="en-US" altLang="ja-JP" dirty="0" smtClean="0">
                <a:solidFill>
                  <a:srgbClr val="0000FF"/>
                </a:solidFill>
              </a:rPr>
              <a:t>  to the I.C.)</a:t>
            </a: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768021" y="908720"/>
            <a:ext cx="7607958" cy="2592288"/>
          </a:xfrm>
          <a:prstGeom prst="roundRect">
            <a:avLst>
              <a:gd name="adj" fmla="val 7208"/>
            </a:avLst>
          </a:prstGeom>
          <a:solidFill>
            <a:srgbClr val="FFFFCC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1" lang="en-US" altLang="ja-JP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ＭＳ Ｐゴシック" pitchFamily="50" charset="-128"/>
              </a:rPr>
              <a:t>1. SST is randomly perturbed</a:t>
            </a:r>
          </a:p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1" lang="en-US" altLang="ja-JP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ＭＳ Ｐゴシック" pitchFamily="50" charset="-128"/>
              </a:rPr>
              <a:t>    around the SST analysis</a:t>
            </a:r>
          </a:p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ja-JP" dirty="0">
                <a:solidFill>
                  <a:srgbClr val="FF0000"/>
                </a:solidFill>
              </a:rPr>
              <a:t> </a:t>
            </a:r>
            <a:r>
              <a:rPr lang="en-US" altLang="ja-JP" dirty="0" smtClean="0">
                <a:solidFill>
                  <a:srgbClr val="FF0000"/>
                </a:solidFill>
              </a:rPr>
              <a:t>   in the WRF-LETKF cycle.</a:t>
            </a:r>
          </a:p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1" lang="en-US" altLang="ja-JP" sz="2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ja-JP" sz="2000" dirty="0" smtClean="0">
                <a:solidFill>
                  <a:srgbClr val="FF0000"/>
                </a:solidFill>
              </a:rPr>
              <a:t>    </a:t>
            </a:r>
            <a:r>
              <a:rPr lang="en-US" altLang="ja-JP" sz="2000" dirty="0" smtClean="0">
                <a:solidFill>
                  <a:srgbClr val="C00000"/>
                </a:solidFill>
              </a:rPr>
              <a:t>The SST perturbations are</a:t>
            </a:r>
          </a:p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ja-JP" sz="2000" dirty="0">
                <a:solidFill>
                  <a:srgbClr val="C00000"/>
                </a:solidFill>
              </a:rPr>
              <a:t> </a:t>
            </a:r>
            <a:r>
              <a:rPr lang="en-US" altLang="ja-JP" sz="2000" dirty="0" smtClean="0">
                <a:solidFill>
                  <a:srgbClr val="C00000"/>
                </a:solidFill>
              </a:rPr>
              <a:t>   the differences between SST</a:t>
            </a:r>
          </a:p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ja-JP" sz="2000" dirty="0">
                <a:solidFill>
                  <a:srgbClr val="C00000"/>
                </a:solidFill>
              </a:rPr>
              <a:t> </a:t>
            </a:r>
            <a:r>
              <a:rPr lang="en-US" altLang="ja-JP" sz="2000" dirty="0" smtClean="0">
                <a:solidFill>
                  <a:srgbClr val="C00000"/>
                </a:solidFill>
              </a:rPr>
              <a:t>   analyses on randomly chosen dates.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Impact of SST ens. perturbations</a:t>
            </a:r>
            <a:endParaRPr kumimoji="1" lang="ja-JP" altLang="en-US" dirty="0"/>
          </a:p>
        </p:txBody>
      </p:sp>
      <p:pic>
        <p:nvPicPr>
          <p:cNvPr id="5" name="Picture 4" descr="C:\Users\Masaru KUNII\Dropbox\Work\My Paper\2011_EnsSST(WAF)\Figures\TSK_200809031200-200809200000_TY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5539" y="741997"/>
            <a:ext cx="3840480" cy="26870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C:\Users\Masaru KUNII\Dropbox\Work\My Paper\2011_EnsSST(WAF)\Figures\CTRL-SSTP_2819.ep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5539" y="3668308"/>
            <a:ext cx="3566160" cy="2905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732240" y="4725144"/>
            <a:ext cx="13681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8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6-h </a:t>
            </a:r>
            <a:r>
              <a:rPr lang="en-US" altLang="ja-JP" sz="1800" dirty="0" err="1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fcst</a:t>
            </a:r>
            <a:r>
              <a:rPr lang="en-US" altLang="ja-JP" sz="18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 fit to </a:t>
            </a:r>
            <a:r>
              <a:rPr lang="en-US" altLang="ja-JP" sz="1800" dirty="0" err="1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raob</a:t>
            </a:r>
            <a:endParaRPr lang="en-US" altLang="ja-JP" sz="1800" dirty="0" smtClean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  <a:p>
            <a:endParaRPr lang="en-US" altLang="ja-JP" sz="1800" dirty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  <a:p>
            <a:r>
              <a:rPr lang="en-US" altLang="ja-JP" sz="18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averaged over 4 days</a:t>
            </a:r>
            <a:endParaRPr kumimoji="1" lang="ja-JP" altLang="en-US" sz="1800" dirty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07224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 bwMode="auto">
          <a:xfrm>
            <a:off x="421438" y="4149080"/>
            <a:ext cx="8301124" cy="2672431"/>
          </a:xfrm>
          <a:prstGeom prst="roundRect">
            <a:avLst>
              <a:gd name="adj" fmla="val 7407"/>
            </a:avLst>
          </a:prstGeom>
          <a:solidFill>
            <a:srgbClr val="CCCCFF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ja-JP" dirty="0" smtClean="0">
                <a:solidFill>
                  <a:srgbClr val="0000FF"/>
                </a:solidFill>
              </a:rPr>
              <a:t>4</a:t>
            </a:r>
            <a:r>
              <a:rPr kumimoji="1" lang="en-US" altLang="ja-JP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ＭＳ Ｐゴシック" pitchFamily="50" charset="-128"/>
              </a:rPr>
              <a:t>.</a:t>
            </a:r>
            <a:r>
              <a:rPr kumimoji="1" lang="en-US" altLang="ja-JP" sz="24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ＭＳ Ｐゴシック" pitchFamily="50" charset="-128"/>
              </a:rPr>
              <a:t> Improvement is </a:t>
            </a:r>
            <a:r>
              <a:rPr lang="en-US" altLang="ja-JP" dirty="0">
                <a:solidFill>
                  <a:srgbClr val="0000FF"/>
                </a:solidFill>
              </a:rPr>
              <a:t>n</a:t>
            </a:r>
            <a:r>
              <a:rPr lang="en-US" altLang="ja-JP" dirty="0" smtClean="0">
                <a:solidFill>
                  <a:srgbClr val="0000FF"/>
                </a:solidFill>
              </a:rPr>
              <a:t>ot only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ja-JP" dirty="0">
                <a:solidFill>
                  <a:srgbClr val="0000FF"/>
                </a:solidFill>
              </a:rPr>
              <a:t> </a:t>
            </a:r>
            <a:r>
              <a:rPr lang="en-US" altLang="ja-JP" dirty="0" smtClean="0">
                <a:solidFill>
                  <a:srgbClr val="0000FF"/>
                </a:solidFill>
              </a:rPr>
              <a:t>   in the single case.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ja-JP" dirty="0" smtClean="0">
              <a:solidFill>
                <a:srgbClr val="0000FF"/>
              </a:solidFill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ja-JP" dirty="0" smtClean="0">
                <a:solidFill>
                  <a:srgbClr val="0000FF"/>
                </a:solidFill>
              </a:rPr>
              <a:t> (</a:t>
            </a:r>
            <a:r>
              <a:rPr lang="en-US" altLang="ja-JP" dirty="0" smtClean="0">
                <a:solidFill>
                  <a:srgbClr val="FF0000"/>
                </a:solidFill>
              </a:rPr>
              <a:t>NO</a:t>
            </a:r>
            <a:r>
              <a:rPr lang="en-US" altLang="ja-JP" dirty="0" smtClean="0">
                <a:solidFill>
                  <a:srgbClr val="0000FF"/>
                </a:solidFill>
              </a:rPr>
              <a:t> SST perturbations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ja-JP" dirty="0" smtClean="0">
                <a:solidFill>
                  <a:srgbClr val="0000FF"/>
                </a:solidFill>
              </a:rPr>
              <a:t>   in the forecast)</a:t>
            </a: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</a:endParaRPr>
          </a:p>
        </p:txBody>
      </p:sp>
      <p:sp>
        <p:nvSpPr>
          <p:cNvPr id="7" name="Down Arrow 6"/>
          <p:cNvSpPr/>
          <p:nvPr/>
        </p:nvSpPr>
        <p:spPr bwMode="auto">
          <a:xfrm>
            <a:off x="7236296" y="5229200"/>
            <a:ext cx="576064" cy="349545"/>
          </a:xfrm>
          <a:prstGeom prst="downArrow">
            <a:avLst/>
          </a:prstGeom>
          <a:solidFill>
            <a:srgbClr val="CCECFF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421438" y="837907"/>
            <a:ext cx="8301124" cy="3239165"/>
          </a:xfrm>
          <a:prstGeom prst="roundRect">
            <a:avLst>
              <a:gd name="adj" fmla="val 7407"/>
            </a:avLst>
          </a:prstGeom>
          <a:solidFill>
            <a:srgbClr val="CCECFF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ja-JP" dirty="0">
                <a:solidFill>
                  <a:srgbClr val="0000FF"/>
                </a:solidFill>
              </a:rPr>
              <a:t>3</a:t>
            </a:r>
            <a:r>
              <a:rPr kumimoji="1" lang="en-US" altLang="ja-JP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ＭＳ Ｐゴシック" pitchFamily="50" charset="-128"/>
              </a:rPr>
              <a:t>.</a:t>
            </a:r>
            <a:r>
              <a:rPr kumimoji="1" lang="en-US" altLang="ja-JP" sz="24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ＭＳ Ｐゴシック" pitchFamily="50" charset="-128"/>
              </a:rPr>
              <a:t> </a:t>
            </a:r>
            <a:r>
              <a:rPr lang="en-US" altLang="ja-JP" dirty="0" smtClean="0">
                <a:solidFill>
                  <a:srgbClr val="0000FF"/>
                </a:solidFill>
              </a:rPr>
              <a:t>TC intensity and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ja-JP" dirty="0">
                <a:solidFill>
                  <a:srgbClr val="0000FF"/>
                </a:solidFill>
              </a:rPr>
              <a:t> </a:t>
            </a:r>
            <a:r>
              <a:rPr lang="en-US" altLang="ja-JP" dirty="0" smtClean="0">
                <a:solidFill>
                  <a:srgbClr val="0000FF"/>
                </a:solidFill>
              </a:rPr>
              <a:t>   track forecasts are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ja-JP" dirty="0" smtClean="0">
                <a:solidFill>
                  <a:srgbClr val="0000FF"/>
                </a:solidFill>
              </a:rPr>
              <a:t>    greatly improved.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ja-JP" dirty="0" smtClean="0">
              <a:solidFill>
                <a:srgbClr val="0000FF"/>
              </a:solidFill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ja-JP" dirty="0" smtClean="0">
                <a:solidFill>
                  <a:srgbClr val="0000FF"/>
                </a:solidFill>
              </a:rPr>
              <a:t> (</a:t>
            </a:r>
            <a:r>
              <a:rPr lang="en-US" altLang="ja-JP" dirty="0" smtClean="0">
                <a:solidFill>
                  <a:srgbClr val="FF0000"/>
                </a:solidFill>
              </a:rPr>
              <a:t>NO</a:t>
            </a:r>
            <a:r>
              <a:rPr lang="en-US" altLang="ja-JP" dirty="0" smtClean="0">
                <a:solidFill>
                  <a:srgbClr val="0000FF"/>
                </a:solidFill>
              </a:rPr>
              <a:t> SST perturbations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ja-JP" dirty="0" smtClean="0">
                <a:solidFill>
                  <a:srgbClr val="0000FF"/>
                </a:solidFill>
              </a:rPr>
              <a:t>   in the forecast)</a:t>
            </a: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Improvement in TC forecasts</a:t>
            </a:r>
            <a:endParaRPr kumimoji="1" lang="ja-JP" altLang="en-US" dirty="0"/>
          </a:p>
        </p:txBody>
      </p:sp>
      <p:pic>
        <p:nvPicPr>
          <p:cNvPr id="3" name="Picture 2" descr="C:\Users\Masaru KUNII\Dropbox\Work\My Paper\2011_EnsSST(WAF)\Figures\typc_and_track20km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7986" y="912986"/>
            <a:ext cx="5056824" cy="306298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C:\Users\Masaru KUNII\Dropbox\Work\My Paper\2011_EnsSST(WAF)\Figures\tytrack_analysis_3elem.png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4355976" y="4149079"/>
            <a:ext cx="3712310" cy="26320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6983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 bwMode="auto">
          <a:xfrm>
            <a:off x="554218" y="840817"/>
            <a:ext cx="2232248" cy="5904656"/>
          </a:xfrm>
          <a:prstGeom prst="roundRect">
            <a:avLst>
              <a:gd name="adj" fmla="val 9181"/>
            </a:avLst>
          </a:prstGeom>
          <a:solidFill>
            <a:srgbClr val="FFFFCC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ja-JP" dirty="0" smtClean="0">
                <a:solidFill>
                  <a:srgbClr val="FF0000"/>
                </a:solidFill>
              </a:rPr>
              <a:t>Unperturbed SST</a:t>
            </a: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6061357" y="841013"/>
            <a:ext cx="2231035" cy="5904656"/>
          </a:xfrm>
          <a:prstGeom prst="roundRect">
            <a:avLst>
              <a:gd name="adj" fmla="val 9181"/>
            </a:avLst>
          </a:prstGeom>
          <a:solidFill>
            <a:srgbClr val="FFFFCC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ja-JP" dirty="0" smtClean="0">
                <a:solidFill>
                  <a:srgbClr val="0000FF"/>
                </a:solidFill>
              </a:rPr>
              <a:t>Perturbed SST</a:t>
            </a: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Error covariance structure</a:t>
            </a:r>
            <a:endParaRPr kumimoji="1" lang="ja-JP" altLang="en-US" dirty="0"/>
          </a:p>
        </p:txBody>
      </p:sp>
      <p:pic>
        <p:nvPicPr>
          <p:cNvPr id="1027" name="Picture 3" descr="C:\Users\miyoshi\Desktop\Picture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04" y="1210198"/>
            <a:ext cx="2486962" cy="5383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miyoshi\Desktop\Picture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4120" y="1210198"/>
            <a:ext cx="2857569" cy="5383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ight Arrow 13"/>
          <p:cNvSpPr/>
          <p:nvPr/>
        </p:nvSpPr>
        <p:spPr bwMode="auto">
          <a:xfrm>
            <a:off x="3035808" y="3433301"/>
            <a:ext cx="2808312" cy="1224136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87824" y="1865250"/>
            <a:ext cx="27603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>
                <a:latin typeface="Arial" pitchFamily="34" charset="0"/>
                <a:cs typeface="Arial" pitchFamily="34" charset="0"/>
              </a:rPr>
              <a:t>Generally broader error covariance structure with perturbed SST</a:t>
            </a:r>
            <a:endParaRPr kumimoji="1" lang="ja-JP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03560" y="1531476"/>
            <a:ext cx="40748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Arial Black" pitchFamily="34" charset="0"/>
              </a:rPr>
              <a:t>T</a:t>
            </a:r>
            <a:endParaRPr kumimoji="1" lang="ja-JP" altLang="en-US" dirty="0">
              <a:latin typeface="Arial Black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03560" y="4195772"/>
            <a:ext cx="441146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dirty="0">
                <a:latin typeface="Arial Black" pitchFamily="34" charset="0"/>
              </a:rPr>
              <a:t>Q</a:t>
            </a:r>
            <a:endParaRPr kumimoji="1" lang="ja-JP" altLang="en-US" dirty="0">
              <a:latin typeface="Arial Black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348176" y="1531476"/>
            <a:ext cx="40748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Arial Black" pitchFamily="34" charset="0"/>
              </a:rPr>
              <a:t>T</a:t>
            </a:r>
            <a:endParaRPr kumimoji="1" lang="ja-JP" altLang="en-US" dirty="0">
              <a:latin typeface="Arial Black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348176" y="4195772"/>
            <a:ext cx="441146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dirty="0">
                <a:latin typeface="Arial Black" pitchFamily="34" charset="0"/>
              </a:rPr>
              <a:t>Q</a:t>
            </a:r>
            <a:endParaRPr kumimoji="1" lang="ja-JP" altLang="en-US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1042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ASSIMILATION OF Airs</a:t>
            </a:r>
            <a:r>
              <a:rPr lang="ja-JP" altLang="en-US" dirty="0"/>
              <a:t> </a:t>
            </a:r>
            <a:r>
              <a:rPr lang="en-US" altLang="ja-JP" dirty="0" smtClean="0"/>
              <a:t>data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endParaRPr kumimoji="1" lang="ja-JP" altLang="en-US" sz="3600" b="0" cap="non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WRF-LETKF: using satellite data</a:t>
            </a:r>
            <a:endParaRPr kumimoji="1" lang="ja-JP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707904" y="5012650"/>
            <a:ext cx="51519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Miyoshi and Kunii (2011, </a:t>
            </a:r>
            <a:r>
              <a:rPr kumimoji="1" lang="en-US" altLang="ja-JP" i="1" dirty="0" smtClean="0"/>
              <a:t>under review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9717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Assimilation of AIRS retrievals</a:t>
            </a:r>
            <a:endParaRPr kumimoji="1" lang="ja-JP" altLang="en-US" dirty="0"/>
          </a:p>
        </p:txBody>
      </p:sp>
      <p:pic>
        <p:nvPicPr>
          <p:cNvPr id="1026" name="Picture 2" descr="C:\Users\miyoshi\Desktop\200809120000_L500_ctr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4" y="1860600"/>
            <a:ext cx="4953000" cy="371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iyoshi\Desktop\200809120000_L500_airs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9"/>
          <a:stretch/>
        </p:blipFill>
        <p:spPr bwMode="auto">
          <a:xfrm>
            <a:off x="4662134" y="1860600"/>
            <a:ext cx="4488433" cy="371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 bwMode="auto">
          <a:xfrm rot="20745720">
            <a:off x="7406973" y="2112803"/>
            <a:ext cx="1229319" cy="3317927"/>
          </a:xfrm>
          <a:prstGeom prst="ellipse">
            <a:avLst/>
          </a:prstGeom>
          <a:noFill/>
          <a:ln w="31750" cap="flat" cmpd="sng" algn="ctr">
            <a:solidFill>
              <a:srgbClr val="0000FF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9244353"/>
              </p:ext>
            </p:extLst>
          </p:nvPr>
        </p:nvGraphicFramePr>
        <p:xfrm>
          <a:off x="256414" y="908720"/>
          <a:ext cx="8640960" cy="7416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320480"/>
                <a:gridCol w="432048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CTRL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AIRS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Conventional (NCEP PREPBUFR)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Conv.</a:t>
                      </a:r>
                      <a:r>
                        <a:rPr kumimoji="1" lang="en-US" altLang="ja-JP" baseline="0" dirty="0" smtClean="0"/>
                        <a:t> + AIRS retrievals (AIRX2RET - T, q)</a:t>
                      </a:r>
                      <a:endParaRPr kumimoji="1" lang="ja-JP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165808" y="5646438"/>
            <a:ext cx="69781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0000FF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Larger inflation is estimated due to the AIRS data.</a:t>
            </a:r>
            <a:endParaRPr kumimoji="1" lang="ja-JP" altLang="en-US" dirty="0">
              <a:solidFill>
                <a:srgbClr val="0000FF"/>
              </a:solidFill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 flipV="1">
            <a:off x="7668344" y="5301208"/>
            <a:ext cx="360040" cy="36004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" name="TextBox 2"/>
          <p:cNvSpPr txBox="1"/>
          <p:nvPr/>
        </p:nvSpPr>
        <p:spPr>
          <a:xfrm>
            <a:off x="571530" y="6108103"/>
            <a:ext cx="79961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altLang="ja-JP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August-September 2008, focusing on Typhoon </a:t>
            </a:r>
            <a:r>
              <a:rPr lang="en-US" altLang="ja-JP" dirty="0" err="1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Sinlaku</a:t>
            </a:r>
            <a:endParaRPr kumimoji="1" lang="ja-JP" altLang="en-US" dirty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69481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 bwMode="auto">
          <a:xfrm>
            <a:off x="1511660" y="1628800"/>
            <a:ext cx="5652628" cy="2088232"/>
          </a:xfrm>
          <a:prstGeom prst="ellipse">
            <a:avLst/>
          </a:prstGeom>
          <a:solidFill>
            <a:srgbClr val="FFFFCC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ja-JP" dirty="0" smtClean="0"/>
              <a:t>Adaptive inflation/localization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ja-JP" dirty="0" smtClean="0"/>
              <a:t>Ensemble sensitivity methods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</a:rPr>
              <a:t>Running-In-Place/Quasi-Outer-Loop</a:t>
            </a:r>
            <a:endParaRPr kumimoji="1" lang="en-US" altLang="ja-JP" sz="24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ja-JP" baseline="0" dirty="0" smtClean="0"/>
              <a:t>Better</a:t>
            </a:r>
            <a:r>
              <a:rPr lang="en-US" altLang="ja-JP" dirty="0" smtClean="0"/>
              <a:t> use of observations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Project Overview</a:t>
            </a:r>
            <a:endParaRPr kumimoji="1" lang="ja-JP" altLang="en-US" dirty="0"/>
          </a:p>
        </p:txBody>
      </p:sp>
      <p:sp>
        <p:nvSpPr>
          <p:cNvPr id="3" name="Oval 2"/>
          <p:cNvSpPr/>
          <p:nvPr/>
        </p:nvSpPr>
        <p:spPr bwMode="auto">
          <a:xfrm>
            <a:off x="64470" y="4174414"/>
            <a:ext cx="7459857" cy="1090790"/>
          </a:xfrm>
          <a:prstGeom prst="ellipse">
            <a:avLst/>
          </a:prstGeom>
          <a:solidFill>
            <a:srgbClr val="FFCCCC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ja-JP" dirty="0" smtClean="0"/>
              <a:t>CFES-LETKF using the Earth Simulator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ja-JP" dirty="0" smtClean="0"/>
              <a:t>Air-Sea-Coupled data assimilation</a:t>
            </a: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251520" y="3852216"/>
            <a:ext cx="4176464" cy="504056"/>
          </a:xfrm>
          <a:prstGeom prst="roundRect">
            <a:avLst/>
          </a:prstGeom>
          <a:solidFill>
            <a:srgbClr val="FFCCFF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ja-JP" sz="28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Large-scale environment</a:t>
            </a:r>
            <a:endParaRPr kumimoji="1" lang="ja-JP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3077834" y="983994"/>
            <a:ext cx="2232248" cy="936104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ja-JP" sz="28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DA Method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LETKF</a:t>
            </a:r>
            <a:endParaRPr kumimoji="1" lang="ja-JP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08104" y="1094837"/>
            <a:ext cx="3635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Local Ensemble Transform </a:t>
            </a:r>
            <a:r>
              <a:rPr kumimoji="1" lang="en-US" altLang="ja-JP" sz="2000" dirty="0" err="1" smtClean="0"/>
              <a:t>Kalman</a:t>
            </a:r>
            <a:r>
              <a:rPr kumimoji="1" lang="en-US" altLang="ja-JP" sz="2000" dirty="0" smtClean="0"/>
              <a:t> Filter (Hunt et al. 2007)</a:t>
            </a:r>
            <a:endParaRPr kumimoji="1" lang="ja-JP" altLang="en-US" sz="2000" dirty="0"/>
          </a:p>
        </p:txBody>
      </p:sp>
      <p:sp>
        <p:nvSpPr>
          <p:cNvPr id="9" name="Oval 8"/>
          <p:cNvSpPr/>
          <p:nvPr/>
        </p:nvSpPr>
        <p:spPr bwMode="auto">
          <a:xfrm>
            <a:off x="2843808" y="5418683"/>
            <a:ext cx="6120679" cy="1201054"/>
          </a:xfrm>
          <a:prstGeom prst="ellipse">
            <a:avLst/>
          </a:prstGeom>
          <a:solidFill>
            <a:srgbClr val="CCFFFF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ja-JP" dirty="0" smtClean="0"/>
              <a:t>WRF-LETKF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ja-JP" dirty="0" smtClean="0"/>
              <a:t>Cloud-resolving data assimilation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4" name="Rounded Rectangle 3"/>
          <p:cNvSpPr/>
          <p:nvPr/>
        </p:nvSpPr>
        <p:spPr bwMode="auto">
          <a:xfrm>
            <a:off x="6583014" y="5259189"/>
            <a:ext cx="2232248" cy="504056"/>
          </a:xfrm>
          <a:prstGeom prst="roundRect">
            <a:avLst/>
          </a:prstGeom>
          <a:solidFill>
            <a:srgbClr val="CCECFF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ja-JP" sz="2800" dirty="0" err="1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Mesoscale</a:t>
            </a:r>
            <a:endParaRPr kumimoji="1" lang="ja-JP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88887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99" y="0"/>
            <a:ext cx="8723021" cy="762000"/>
          </a:xfrm>
        </p:spPr>
        <p:txBody>
          <a:bodyPr/>
          <a:lstStyle/>
          <a:p>
            <a:r>
              <a:rPr lang="en-US" altLang="ja-JP" sz="3600" dirty="0" smtClean="0">
                <a:solidFill>
                  <a:srgbClr val="FF0000"/>
                </a:solidFill>
              </a:rPr>
              <a:t>72-h forecast fit shows general improvements</a:t>
            </a:r>
            <a:endParaRPr kumimoji="1" lang="ja-JP" altLang="en-US" sz="3600" dirty="0">
              <a:solidFill>
                <a:srgbClr val="FF0000"/>
              </a:solidFill>
            </a:endParaRPr>
          </a:p>
        </p:txBody>
      </p:sp>
      <p:pic>
        <p:nvPicPr>
          <p:cNvPr id="3" name="Picture 2" descr="Picture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579" y="1268760"/>
            <a:ext cx="8606842" cy="48885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827584" y="1037927"/>
            <a:ext cx="34050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Relative to </a:t>
            </a:r>
            <a:r>
              <a:rPr kumimoji="1" lang="en-US" altLang="ja-JP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radiosondes</a:t>
            </a:r>
            <a:endParaRPr kumimoji="1" lang="ja-JP" altLang="en-US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0" y="1037927"/>
            <a:ext cx="32424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Relative to NCEP FNL</a:t>
            </a:r>
            <a:endParaRPr kumimoji="1" lang="ja-JP" altLang="en-US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66021" y="6108101"/>
            <a:ext cx="62119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1-week average over September 8-14, 2008</a:t>
            </a:r>
            <a:endParaRPr kumimoji="1" lang="ja-JP" altLang="en-US" dirty="0">
              <a:solidFill>
                <a:srgbClr val="FF0000"/>
              </a:solidFill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73461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1" y="0"/>
            <a:ext cx="8236024" cy="762000"/>
          </a:xfrm>
        </p:spPr>
        <p:txBody>
          <a:bodyPr/>
          <a:lstStyle/>
          <a:p>
            <a:r>
              <a:rPr lang="en-US" altLang="ja-JP" dirty="0" smtClean="0"/>
              <a:t>AIRS impact on TC forecasts</a:t>
            </a:r>
            <a:endParaRPr kumimoji="1" lang="ja-JP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47564" y="5991703"/>
            <a:ext cx="7848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altLang="ja-JP" dirty="0" smtClean="0">
                <a:solidFill>
                  <a:srgbClr val="0000FF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TC </a:t>
            </a:r>
            <a:r>
              <a:rPr lang="en-US" altLang="ja-JP" dirty="0">
                <a:solidFill>
                  <a:srgbClr val="0000FF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t</a:t>
            </a:r>
            <a:r>
              <a:rPr lang="en-US" altLang="ja-JP" dirty="0" smtClean="0">
                <a:solidFill>
                  <a:srgbClr val="0000FF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rack forecasts for Typhoon </a:t>
            </a:r>
            <a:r>
              <a:rPr lang="en-US" altLang="ja-JP" dirty="0" err="1" smtClean="0">
                <a:solidFill>
                  <a:srgbClr val="0000FF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Sinlaku</a:t>
            </a:r>
            <a:r>
              <a:rPr lang="en-US" altLang="ja-JP" dirty="0" smtClean="0">
                <a:solidFill>
                  <a:srgbClr val="0000FF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 (2008) were significantly better, particularly in longer leads.</a:t>
            </a:r>
          </a:p>
        </p:txBody>
      </p:sp>
      <p:pic>
        <p:nvPicPr>
          <p:cNvPr id="3074" name="Picture 2" descr="Pictur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578" y="746933"/>
            <a:ext cx="7596844" cy="5248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364088" y="1176362"/>
            <a:ext cx="17267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~28 samples</a:t>
            </a:r>
            <a:endParaRPr kumimoji="1" lang="ja-JP" altLang="en-US" dirty="0"/>
          </a:p>
        </p:txBody>
      </p:sp>
      <p:cxnSp>
        <p:nvCxnSpPr>
          <p:cNvPr id="9" name="Straight Arrow Connector 8"/>
          <p:cNvCxnSpPr>
            <a:stCxn id="10" idx="3"/>
          </p:cNvCxnSpPr>
          <p:nvPr/>
        </p:nvCxnSpPr>
        <p:spPr bwMode="auto">
          <a:xfrm flipV="1">
            <a:off x="4923057" y="5229200"/>
            <a:ext cx="1089103" cy="549895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66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323528" y="5548262"/>
            <a:ext cx="45995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006600"/>
                </a:solidFill>
              </a:rPr>
              <a:t>Too deep to resolve by 60-km WRF</a:t>
            </a:r>
            <a:endParaRPr kumimoji="1" lang="ja-JP" altLang="en-US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520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Subtropical High</a:t>
            </a:r>
            <a:endParaRPr kumimoji="1" lang="ja-JP" altLang="en-US" dirty="0"/>
          </a:p>
        </p:txBody>
      </p:sp>
      <p:pic>
        <p:nvPicPr>
          <p:cNvPr id="1026" name="Picture 2" descr="C:\Users\miyoshi\Downloads\incr_AIRS-200809120600_ft6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060848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Picture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20231" y="836712"/>
            <a:ext cx="3174534" cy="4369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 bwMode="auto">
          <a:xfrm rot="20811594">
            <a:off x="761009" y="2638871"/>
            <a:ext cx="1008112" cy="283044"/>
          </a:xfrm>
          <a:prstGeom prst="ellipse">
            <a:avLst/>
          </a:prstGeom>
          <a:noFill/>
          <a:ln w="25400" cap="flat" cmpd="sng" algn="ctr">
            <a:solidFill>
              <a:srgbClr val="0066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cxnSp>
        <p:nvCxnSpPr>
          <p:cNvPr id="7" name="Straight Arrow Connector 6"/>
          <p:cNvCxnSpPr>
            <a:endCxn id="3" idx="6"/>
          </p:cNvCxnSpPr>
          <p:nvPr/>
        </p:nvCxnSpPr>
        <p:spPr bwMode="auto">
          <a:xfrm flipH="1">
            <a:off x="1755923" y="1556792"/>
            <a:ext cx="1591942" cy="110901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66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3347865" y="1268760"/>
            <a:ext cx="57961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rgbClr val="006600"/>
                </a:solidFill>
              </a:rPr>
              <a:t>60-h forecast</a:t>
            </a:r>
            <a:r>
              <a:rPr lang="ja-JP" altLang="en-US" dirty="0">
                <a:solidFill>
                  <a:srgbClr val="006600"/>
                </a:solidFill>
              </a:rPr>
              <a:t> </a:t>
            </a:r>
            <a:r>
              <a:rPr lang="en-US" altLang="ja-JP" dirty="0" smtClean="0">
                <a:solidFill>
                  <a:srgbClr val="006600"/>
                </a:solidFill>
              </a:rPr>
              <a:t>500 </a:t>
            </a:r>
            <a:r>
              <a:rPr lang="en-US" altLang="ja-JP" dirty="0" err="1" smtClean="0">
                <a:solidFill>
                  <a:srgbClr val="006600"/>
                </a:solidFill>
              </a:rPr>
              <a:t>hPa</a:t>
            </a:r>
            <a:r>
              <a:rPr lang="en-US" altLang="ja-JP" dirty="0" smtClean="0">
                <a:solidFill>
                  <a:srgbClr val="006600"/>
                </a:solidFill>
              </a:rPr>
              <a:t> </a:t>
            </a:r>
            <a:r>
              <a:rPr lang="en-US" altLang="ja-JP" dirty="0" err="1" smtClean="0">
                <a:solidFill>
                  <a:srgbClr val="006600"/>
                </a:solidFill>
              </a:rPr>
              <a:t>geopotential</a:t>
            </a:r>
            <a:r>
              <a:rPr lang="en-US" altLang="ja-JP" dirty="0" smtClean="0">
                <a:solidFill>
                  <a:srgbClr val="006600"/>
                </a:solidFill>
              </a:rPr>
              <a:t> height shows difference in the NW edge of Sub-high.</a:t>
            </a:r>
          </a:p>
        </p:txBody>
      </p:sp>
      <p:sp>
        <p:nvSpPr>
          <p:cNvPr id="16" name="Oval 15"/>
          <p:cNvSpPr/>
          <p:nvPr/>
        </p:nvSpPr>
        <p:spPr bwMode="auto">
          <a:xfrm>
            <a:off x="5148064" y="3813834"/>
            <a:ext cx="504056" cy="911310"/>
          </a:xfrm>
          <a:prstGeom prst="ellipse">
            <a:avLst/>
          </a:prstGeom>
          <a:noFill/>
          <a:ln w="50800" cap="flat" cmpd="sng" algn="ctr">
            <a:solidFill>
              <a:srgbClr val="0066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784307" y="5855524"/>
            <a:ext cx="7184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 smtClean="0">
                <a:solidFill>
                  <a:srgbClr val="0000FF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CTRL</a:t>
            </a:r>
            <a:endParaRPr kumimoji="1" lang="ja-JP" altLang="en-US" sz="1600" dirty="0">
              <a:solidFill>
                <a:srgbClr val="0000FF"/>
              </a:solidFill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812360" y="5517232"/>
            <a:ext cx="6623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 smtClean="0">
                <a:solidFill>
                  <a:srgbClr val="FF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AIRS</a:t>
            </a:r>
            <a:endParaRPr kumimoji="1" lang="ja-JP" altLang="en-US" sz="1600" dirty="0">
              <a:solidFill>
                <a:srgbClr val="FF0000"/>
              </a:solidFill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cxnSp>
        <p:nvCxnSpPr>
          <p:cNvPr id="28" name="Straight Arrow Connector 27"/>
          <p:cNvCxnSpPr/>
          <p:nvPr/>
        </p:nvCxnSpPr>
        <p:spPr bwMode="auto">
          <a:xfrm flipH="1">
            <a:off x="5400092" y="2060848"/>
            <a:ext cx="252028" cy="1752986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66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72785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C:\Users\miyoshi\Downloads\incr_AIRS-200809120600_ft4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789494"/>
            <a:ext cx="4191000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miyoshi\Downloads\incr_AIRS-200809120600_ft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89496"/>
            <a:ext cx="4191000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miyoshi\Downloads\incr_AIRS-200809120600_ft3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3714750"/>
            <a:ext cx="4191000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Subtropical High forecasts</a:t>
            </a:r>
            <a:endParaRPr kumimoji="1" lang="ja-JP" altLang="en-US" dirty="0"/>
          </a:p>
        </p:txBody>
      </p:sp>
      <p:pic>
        <p:nvPicPr>
          <p:cNvPr id="2052" name="Picture 4" descr="C:\Users\miyoshi\Downloads\incr_AIRS-200809120600_ft48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714750"/>
            <a:ext cx="4191000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3031" y="772326"/>
            <a:ext cx="9044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latin typeface="Arial Black" pitchFamily="34" charset="0"/>
              </a:rPr>
              <a:t>INIT</a:t>
            </a:r>
            <a:endParaRPr kumimoji="1" lang="ja-JP" altLang="en-US" dirty="0"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030" y="3701913"/>
            <a:ext cx="902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latin typeface="Arial Black" pitchFamily="34" charset="0"/>
              </a:rPr>
              <a:t>36-h</a:t>
            </a:r>
            <a:endParaRPr kumimoji="1" lang="ja-JP" altLang="en-US" dirty="0"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55976" y="789496"/>
            <a:ext cx="902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latin typeface="Arial Black" pitchFamily="34" charset="0"/>
              </a:rPr>
              <a:t>42-h</a:t>
            </a:r>
            <a:endParaRPr kumimoji="1" lang="ja-JP" altLang="en-US" dirty="0">
              <a:latin typeface="Arial Black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42520" y="3701912"/>
            <a:ext cx="902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latin typeface="Arial Black" pitchFamily="34" charset="0"/>
              </a:rPr>
              <a:t>48-h</a:t>
            </a:r>
            <a:endParaRPr kumimoji="1" lang="ja-JP" altLang="en-US" dirty="0">
              <a:latin typeface="Arial Black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07704" y="5157192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Similar sub-high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300193" y="5157191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Different!!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083286" y="1895084"/>
            <a:ext cx="7184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 smtClean="0">
                <a:solidFill>
                  <a:srgbClr val="0000FF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CTRL</a:t>
            </a:r>
            <a:endParaRPr kumimoji="1" lang="ja-JP" altLang="en-US" sz="1600" dirty="0">
              <a:solidFill>
                <a:srgbClr val="0000FF"/>
              </a:solidFill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11339" y="1556792"/>
            <a:ext cx="6623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 smtClean="0">
                <a:solidFill>
                  <a:srgbClr val="FF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AIRS</a:t>
            </a:r>
            <a:endParaRPr kumimoji="1" lang="ja-JP" altLang="en-US" sz="1600" dirty="0">
              <a:solidFill>
                <a:srgbClr val="FF0000"/>
              </a:solidFill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6594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22312" y="4406900"/>
            <a:ext cx="8203027" cy="1362075"/>
          </a:xfrm>
        </p:spPr>
        <p:txBody>
          <a:bodyPr/>
          <a:lstStyle/>
          <a:p>
            <a:r>
              <a:rPr kumimoji="1" lang="en-US" altLang="ja-JP" dirty="0" smtClean="0"/>
              <a:t>Ensemble-based </a:t>
            </a:r>
            <a:r>
              <a:rPr kumimoji="1" lang="en-US" altLang="ja-JP" dirty="0" err="1" smtClean="0"/>
              <a:t>obs</a:t>
            </a:r>
            <a:r>
              <a:rPr kumimoji="1" lang="en-US" altLang="ja-JP" dirty="0" smtClean="0"/>
              <a:t> impact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endParaRPr kumimoji="1" lang="ja-JP" altLang="en-US" sz="3600" b="0" cap="non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WRF-LETKF: towards optimizing observing systems</a:t>
            </a:r>
            <a:endParaRPr kumimoji="1" lang="ja-JP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483768" y="5121927"/>
            <a:ext cx="64415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Kunii, Miyoshi and </a:t>
            </a:r>
            <a:r>
              <a:rPr kumimoji="1" lang="en-US" altLang="ja-JP" dirty="0" err="1" smtClean="0"/>
              <a:t>Kalnay</a:t>
            </a:r>
            <a:r>
              <a:rPr kumimoji="1" lang="en-US" altLang="ja-JP" dirty="0" smtClean="0"/>
              <a:t> (2011, </a:t>
            </a:r>
            <a:r>
              <a:rPr kumimoji="1" lang="en-US" altLang="ja-JP" i="1" dirty="0" smtClean="0"/>
              <a:t>Mon. </a:t>
            </a:r>
            <a:r>
              <a:rPr kumimoji="1" lang="en-US" altLang="ja-JP" i="1" dirty="0" err="1" smtClean="0"/>
              <a:t>Wea</a:t>
            </a:r>
            <a:r>
              <a:rPr kumimoji="1" lang="en-US" altLang="ja-JP" i="1" dirty="0" smtClean="0"/>
              <a:t>. Rev.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483768" y="5575361"/>
            <a:ext cx="6062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Kunii, Miyoshi, </a:t>
            </a:r>
            <a:r>
              <a:rPr kumimoji="1" lang="en-US" altLang="ja-JP" dirty="0" err="1" smtClean="0"/>
              <a:t>Kalnay</a:t>
            </a:r>
            <a:r>
              <a:rPr kumimoji="1" lang="en-US" altLang="ja-JP" dirty="0" smtClean="0"/>
              <a:t> and Black (in progress)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65569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337" y="1798454"/>
            <a:ext cx="5239981" cy="19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107503" y="836712"/>
            <a:ext cx="8772020" cy="5580620"/>
          </a:xfrm>
        </p:spPr>
        <p:txBody>
          <a:bodyPr/>
          <a:lstStyle/>
          <a:p>
            <a:r>
              <a:rPr lang="en-US" altLang="ja-JP" b="1" dirty="0">
                <a:solidFill>
                  <a:srgbClr val="006600"/>
                </a:solidFill>
              </a:rPr>
              <a:t>O</a:t>
            </a:r>
            <a:r>
              <a:rPr kumimoji="1" lang="en-US" altLang="ja-JP" b="1" dirty="0" smtClean="0">
                <a:solidFill>
                  <a:srgbClr val="006600"/>
                </a:solidFill>
              </a:rPr>
              <a:t>bservation impact </a:t>
            </a:r>
            <a:r>
              <a:rPr kumimoji="1" lang="en-US" altLang="ja-JP" dirty="0" smtClean="0"/>
              <a:t>is calculated without an </a:t>
            </a:r>
            <a:r>
              <a:rPr kumimoji="1" lang="en-US" altLang="ja-JP" dirty="0" err="1" smtClean="0"/>
              <a:t>adjoint</a:t>
            </a:r>
            <a:r>
              <a:rPr kumimoji="1" lang="en-US" altLang="ja-JP" dirty="0" smtClean="0"/>
              <a:t> model. </a:t>
            </a:r>
            <a:r>
              <a:rPr kumimoji="1" lang="en-US" altLang="ja-JP" sz="2800" i="1" dirty="0" smtClean="0"/>
              <a:t>(Liu and </a:t>
            </a:r>
            <a:r>
              <a:rPr kumimoji="1" lang="en-US" altLang="ja-JP" sz="2800" i="1" dirty="0" err="1" smtClean="0"/>
              <a:t>Kalnay</a:t>
            </a:r>
            <a:r>
              <a:rPr kumimoji="1" lang="en-US" altLang="ja-JP" sz="2800" i="1" dirty="0" smtClean="0"/>
              <a:t> 2008, Li et al. 2009)</a:t>
            </a:r>
            <a:endParaRPr kumimoji="1" lang="en-US" altLang="ja-JP" i="1" dirty="0" smtClean="0"/>
          </a:p>
          <a:p>
            <a:endParaRPr lang="en-US" altLang="ja-JP" dirty="0"/>
          </a:p>
          <a:p>
            <a:endParaRPr kumimoji="1" lang="en-US" altLang="ja-JP" dirty="0" smtClean="0"/>
          </a:p>
          <a:p>
            <a:endParaRPr lang="en-US" altLang="ja-JP" dirty="0"/>
          </a:p>
          <a:p>
            <a:endParaRPr kumimoji="1" lang="en-US" altLang="ja-JP" dirty="0" smtClean="0"/>
          </a:p>
          <a:p>
            <a:r>
              <a:rPr lang="en-US" altLang="ja-JP" dirty="0" smtClean="0"/>
              <a:t>We</a:t>
            </a:r>
            <a:r>
              <a:rPr kumimoji="1" lang="en-US" altLang="ja-JP" dirty="0" smtClean="0"/>
              <a:t> applied the above method to </a:t>
            </a:r>
            <a:r>
              <a:rPr kumimoji="1" lang="en-US" altLang="ja-JP" dirty="0" smtClean="0">
                <a:solidFill>
                  <a:srgbClr val="FF0000"/>
                </a:solidFill>
              </a:rPr>
              <a:t>real observations</a:t>
            </a:r>
            <a:r>
              <a:rPr kumimoji="1" lang="en-US" altLang="ja-JP" dirty="0" smtClean="0"/>
              <a:t> </a:t>
            </a:r>
            <a:r>
              <a:rPr kumimoji="1" lang="en-US" altLang="ja-JP" b="1" dirty="0" smtClean="0"/>
              <a:t>for the first time!</a:t>
            </a:r>
            <a:r>
              <a:rPr kumimoji="1" lang="en-US" altLang="ja-JP" dirty="0" smtClean="0"/>
              <a:t> </a:t>
            </a:r>
            <a:r>
              <a:rPr lang="en-US" altLang="ja-JP" sz="2800" i="1" dirty="0" smtClean="0"/>
              <a:t>(Kunii, Miyoshi, and </a:t>
            </a:r>
            <a:r>
              <a:rPr lang="en-US" altLang="ja-JP" sz="2800" i="1" dirty="0" err="1" smtClean="0"/>
              <a:t>Kalnay</a:t>
            </a:r>
            <a:r>
              <a:rPr lang="en-US" altLang="ja-JP" sz="2800" i="1" dirty="0" smtClean="0"/>
              <a:t> 2011)</a:t>
            </a:r>
            <a:endParaRPr kumimoji="1" lang="en-US" altLang="ja-JP" sz="2800" i="1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z="4000" dirty="0" smtClean="0"/>
              <a:t>Forecast sensitivity to observations</a:t>
            </a:r>
            <a:endParaRPr kumimoji="1" lang="ja-JP" altLang="en-US" sz="4000" dirty="0"/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4664117" y="2086486"/>
            <a:ext cx="0" cy="57606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6600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5076056" y="1954664"/>
            <a:ext cx="26728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0066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This difference comes from </a:t>
            </a:r>
            <a:r>
              <a:rPr kumimoji="1" lang="en-US" altLang="ja-JP" sz="2000" dirty="0" err="1" smtClean="0">
                <a:solidFill>
                  <a:srgbClr val="0066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obs</a:t>
            </a:r>
            <a:r>
              <a:rPr kumimoji="1" lang="en-US" altLang="ja-JP" sz="2000" dirty="0" smtClean="0">
                <a:solidFill>
                  <a:srgbClr val="0066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 at 00hr</a:t>
            </a:r>
            <a:endParaRPr kumimoji="1" lang="ja-JP" altLang="en-US" sz="2000" dirty="0">
              <a:solidFill>
                <a:srgbClr val="006600"/>
              </a:solidFill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410409" y="2564904"/>
                <a:ext cx="3359831" cy="10763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𝐽</m:t>
                      </m:r>
                      <m:r>
                        <a:rPr lang="en-US" altLang="ja-JP" sz="16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ja-JP" sz="16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ja-JP" sz="16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altLang="ja-JP" sz="1600" i="1">
                              <a:latin typeface="Cambria Math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altLang="ja-JP" sz="1600" i="1">
                              <a:latin typeface="Cambria Math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ja-JP" sz="1600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altLang="ja-JP" sz="1600" b="1">
                                  <a:latin typeface="Cambria Math"/>
                                </a:rPr>
                                <m:t>𝐞</m:t>
                              </m:r>
                            </m:e>
                            <m:sub>
                              <m:r>
                                <a:rPr lang="en-US" altLang="ja-JP" sz="1600" i="1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altLang="ja-JP" sz="1600" i="1">
                                  <a:latin typeface="Cambria Math"/>
                                </a:rPr>
                                <m:t>|0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en-US" altLang="ja-JP" sz="1600">
                                  <a:latin typeface="Cambria Math"/>
                                </a:rPr>
                                <m:t>T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altLang="ja-JP" sz="1600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altLang="ja-JP" sz="1600" b="1">
                                  <a:latin typeface="Cambria Math"/>
                                </a:rPr>
                                <m:t>𝐞</m:t>
                              </m:r>
                            </m:e>
                            <m:sub>
                              <m:r>
                                <a:rPr lang="en-US" altLang="ja-JP" sz="1600" i="1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altLang="ja-JP" sz="1600" i="1">
                                  <a:latin typeface="Cambria Math"/>
                                </a:rPr>
                                <m:t>|0</m:t>
                              </m:r>
                            </m:sub>
                            <m:sup/>
                          </m:sSubSup>
                          <m:r>
                            <a:rPr lang="en-US" altLang="ja-JP" sz="1600" i="1">
                              <a:latin typeface="Cambria Math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altLang="ja-JP" sz="1600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altLang="ja-JP" sz="1600" b="1">
                                  <a:latin typeface="Cambria Math"/>
                                </a:rPr>
                                <m:t>𝐞</m:t>
                              </m:r>
                            </m:e>
                            <m:sub>
                              <m:r>
                                <a:rPr lang="en-US" altLang="ja-JP" sz="1600" i="1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altLang="ja-JP" sz="1600" i="1">
                                  <a:latin typeface="Cambria Math"/>
                                </a:rPr>
                                <m:t>|−6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en-US" altLang="ja-JP" sz="1600">
                                  <a:latin typeface="Cambria Math"/>
                                </a:rPr>
                                <m:t>T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altLang="ja-JP" sz="1600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altLang="ja-JP" sz="1600" b="1">
                                  <a:latin typeface="Cambria Math"/>
                                </a:rPr>
                                <m:t>𝐞</m:t>
                              </m:r>
                            </m:e>
                            <m:sub>
                              <m:r>
                                <a:rPr lang="en-US" altLang="ja-JP" sz="1600" i="1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altLang="ja-JP" sz="1600" i="1">
                                  <a:latin typeface="Cambria Math"/>
                                </a:rPr>
                                <m:t>|−6</m:t>
                              </m:r>
                            </m:sub>
                            <m:sup/>
                          </m:sSubSup>
                        </m:e>
                      </m:d>
                    </m:oMath>
                  </m:oMathPara>
                </a14:m>
                <a:endParaRPr lang="en-US" altLang="ja-JP" sz="160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≅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16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6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1" i="0">
                                      <a:latin typeface="Cambria Math"/>
                                    </a:rPr>
                                    <m:t>𝐞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latin typeface="Cambria Math"/>
                                    </a:rPr>
                                    <m:t>𝑡</m:t>
                                  </m:r>
                                  <m:r>
                                    <a:rPr lang="en-US" sz="1600" i="1">
                                      <a:latin typeface="Cambria Math"/>
                                    </a:rPr>
                                    <m:t>|−6</m:t>
                                  </m:r>
                                </m:sub>
                              </m:sSub>
                              <m:r>
                                <a:rPr lang="en-US" sz="1600" b="0" i="1" smtClean="0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1600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600" b="0" i="1" smtClean="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  <m:sSubSup>
                                <m:sSubSupPr>
                                  <m:ctrlPr>
                                    <a:rPr lang="en-US" sz="1600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600" b="1" i="0">
                                      <a:latin typeface="Cambria Math"/>
                                    </a:rPr>
                                    <m:t>𝐗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latin typeface="Cambria Math"/>
                                    </a:rPr>
                                    <m:t>𝑡</m:t>
                                  </m:r>
                                  <m:r>
                                    <a:rPr lang="en-US" sz="1600" i="1">
                                      <a:latin typeface="Cambria Math"/>
                                    </a:rPr>
                                    <m:t>|−6</m:t>
                                  </m:r>
                                </m:sub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US" sz="1600" i="0">
                                      <a:latin typeface="Cambria Math"/>
                                    </a:rPr>
                                    <m:t>f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US" sz="16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en-US" sz="1600" i="1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600" b="1" i="0">
                                          <a:latin typeface="Cambria Math"/>
                                        </a:rPr>
                                        <m:t>𝐊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1600" i="1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16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1" i="0">
                                      <a:latin typeface="Cambria Math"/>
                                    </a:rPr>
                                    <m:t>𝐯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/>
                            </a:rPr>
                            <m:t>T</m:t>
                          </m:r>
                        </m:sup>
                      </m:sSup>
                      <m:sSubSup>
                        <m:sSubSupPr>
                          <m:ctrlPr>
                            <a:rPr lang="en-US" sz="1600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1600" b="1" i="0">
                              <a:latin typeface="Cambria Math"/>
                            </a:rPr>
                            <m:t>𝐗</m:t>
                          </m:r>
                        </m:e>
                        <m:sub>
                          <m:r>
                            <a:rPr lang="en-US" sz="1600" i="1">
                              <a:latin typeface="Cambria Math"/>
                            </a:rPr>
                            <m:t>𝑡</m:t>
                          </m:r>
                          <m:r>
                            <a:rPr lang="en-US" sz="1600" i="1">
                              <a:latin typeface="Cambria Math"/>
                            </a:rPr>
                            <m:t>|−6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1600" i="0">
                              <a:latin typeface="Cambria Math"/>
                            </a:rPr>
                            <m:t>f</m:t>
                          </m:r>
                        </m:sup>
                      </m:sSubSup>
                      <m:sSub>
                        <m:sSubPr>
                          <m:ctrlPr>
                            <a:rPr lang="en-US" sz="1600" i="1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sz="16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1600" b="1" i="0">
                                  <a:latin typeface="Cambria Math"/>
                                </a:rPr>
                                <m:t>𝐊</m:t>
                              </m:r>
                            </m:e>
                          </m:acc>
                        </m:e>
                        <m:sub>
                          <m:r>
                            <a:rPr lang="en-US" sz="1600" i="1">
                              <a:latin typeface="Cambria Math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US" sz="1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b="1" i="0">
                              <a:latin typeface="Cambria Math"/>
                            </a:rPr>
                            <m:t>𝐯</m:t>
                          </m:r>
                        </m:e>
                        <m:sub>
                          <m:r>
                            <a:rPr lang="en-US" sz="1600" i="1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1600" b="0" i="1" dirty="0" smtClean="0">
                  <a:latin typeface="Cambria Math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409" y="2564904"/>
                <a:ext cx="3359831" cy="1076320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6189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0"/>
            <a:ext cx="8812088" cy="762000"/>
          </a:xfrm>
        </p:spPr>
        <p:txBody>
          <a:bodyPr/>
          <a:lstStyle/>
          <a:p>
            <a:r>
              <a:rPr lang="en-US" altLang="ja-JP" dirty="0" smtClean="0">
                <a:solidFill>
                  <a:schemeClr val="tx1"/>
                </a:solidFill>
              </a:rPr>
              <a:t>Impact of </a:t>
            </a:r>
            <a:r>
              <a:rPr lang="en-US" altLang="ja-JP" dirty="0" err="1" smtClean="0">
                <a:solidFill>
                  <a:schemeClr val="tx1"/>
                </a:solidFill>
              </a:rPr>
              <a:t>dropsondes</a:t>
            </a:r>
            <a:r>
              <a:rPr lang="en-US" altLang="ja-JP" dirty="0" smtClean="0">
                <a:solidFill>
                  <a:schemeClr val="tx1"/>
                </a:solidFill>
              </a:rPr>
              <a:t> on a Typhoon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70659" name="Picture 3" descr="C:\Users\miyoshi\Desktop\DOTSTAR_2008091100_FT12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71" r="12679"/>
          <a:stretch/>
        </p:blipFill>
        <p:spPr bwMode="auto">
          <a:xfrm>
            <a:off x="0" y="1054800"/>
            <a:ext cx="5284922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33653" y="823966"/>
            <a:ext cx="42242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Estimated observation impact</a:t>
            </a:r>
            <a:endParaRPr kumimoji="1" lang="ja-JP" altLang="en-U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339752" y="3712245"/>
            <a:ext cx="1426994" cy="40011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TY </a:t>
            </a:r>
            <a:r>
              <a:rPr kumimoji="1" lang="en-US" altLang="ja-JP" sz="2000" dirty="0" err="1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Sinlaku</a:t>
            </a:r>
            <a:endParaRPr kumimoji="1" lang="ja-JP" altLang="en-US" sz="2000" dirty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73344" y="1285630"/>
            <a:ext cx="16081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Degrading</a:t>
            </a:r>
            <a:endParaRPr kumimoji="1" lang="ja-JP" altLang="en-US" dirty="0">
              <a:solidFill>
                <a:srgbClr val="FF0000"/>
              </a:solidFill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76056" y="6021288"/>
            <a:ext cx="1537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00FF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Improving</a:t>
            </a:r>
            <a:endParaRPr kumimoji="1" lang="ja-JP" altLang="en-US" dirty="0">
              <a:solidFill>
                <a:srgbClr val="0000FF"/>
              </a:solidFill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42657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0"/>
            <a:ext cx="8812088" cy="762000"/>
          </a:xfrm>
        </p:spPr>
        <p:txBody>
          <a:bodyPr/>
          <a:lstStyle/>
          <a:p>
            <a:r>
              <a:rPr kumimoji="1" lang="en-US" altLang="ja-JP" sz="3200" b="1" dirty="0" smtClean="0">
                <a:solidFill>
                  <a:srgbClr val="0000FF"/>
                </a:solidFill>
              </a:rPr>
              <a:t>Denying negative impact data improves forecast!</a:t>
            </a:r>
            <a:endParaRPr kumimoji="1" lang="ja-JP" altLang="en-US" sz="3200" b="1" dirty="0">
              <a:solidFill>
                <a:srgbClr val="0000FF"/>
              </a:solidFill>
            </a:endParaRPr>
          </a:p>
        </p:txBody>
      </p:sp>
      <p:pic>
        <p:nvPicPr>
          <p:cNvPr id="70659" name="Picture 3" descr="C:\Users\miyoshi\Desktop\DOTSTAR_2008091100_FT12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71" r="23451"/>
          <a:stretch/>
        </p:blipFill>
        <p:spPr bwMode="auto">
          <a:xfrm>
            <a:off x="0" y="1054800"/>
            <a:ext cx="446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&quot;No&quot; Symbol 19"/>
          <p:cNvSpPr/>
          <p:nvPr/>
        </p:nvSpPr>
        <p:spPr bwMode="auto">
          <a:xfrm>
            <a:off x="1657663" y="5229199"/>
            <a:ext cx="360040" cy="360040"/>
          </a:xfrm>
          <a:prstGeom prst="noSmoking">
            <a:avLst>
              <a:gd name="adj" fmla="val 12232"/>
            </a:avLst>
          </a:prstGeom>
          <a:solidFill>
            <a:srgbClr val="C00000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21" name="&quot;No&quot; Symbol 20"/>
          <p:cNvSpPr/>
          <p:nvPr/>
        </p:nvSpPr>
        <p:spPr bwMode="auto">
          <a:xfrm>
            <a:off x="1570912" y="5676747"/>
            <a:ext cx="360040" cy="360040"/>
          </a:xfrm>
          <a:prstGeom prst="noSmoking">
            <a:avLst>
              <a:gd name="adj" fmla="val 12232"/>
            </a:avLst>
          </a:prstGeom>
          <a:solidFill>
            <a:srgbClr val="C00000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22" name="&quot;No&quot; Symbol 21"/>
          <p:cNvSpPr/>
          <p:nvPr/>
        </p:nvSpPr>
        <p:spPr bwMode="auto">
          <a:xfrm>
            <a:off x="2265752" y="5759405"/>
            <a:ext cx="360040" cy="360040"/>
          </a:xfrm>
          <a:prstGeom prst="noSmoking">
            <a:avLst>
              <a:gd name="adj" fmla="val 12232"/>
            </a:avLst>
          </a:prstGeom>
          <a:solidFill>
            <a:srgbClr val="C00000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23" name="&quot;No&quot; Symbol 22"/>
          <p:cNvSpPr/>
          <p:nvPr/>
        </p:nvSpPr>
        <p:spPr bwMode="auto">
          <a:xfrm>
            <a:off x="3203848" y="5496727"/>
            <a:ext cx="360040" cy="360040"/>
          </a:xfrm>
          <a:prstGeom prst="noSmoking">
            <a:avLst>
              <a:gd name="adj" fmla="val 12232"/>
            </a:avLst>
          </a:prstGeom>
          <a:solidFill>
            <a:srgbClr val="C00000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24" name="&quot;No&quot; Symbol 23"/>
          <p:cNvSpPr/>
          <p:nvPr/>
        </p:nvSpPr>
        <p:spPr bwMode="auto">
          <a:xfrm>
            <a:off x="2815942" y="4178578"/>
            <a:ext cx="360040" cy="360040"/>
          </a:xfrm>
          <a:prstGeom prst="noSmoking">
            <a:avLst>
              <a:gd name="adj" fmla="val 12232"/>
            </a:avLst>
          </a:prstGeom>
          <a:solidFill>
            <a:srgbClr val="C00000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pic>
        <p:nvPicPr>
          <p:cNvPr id="25" name="Picture 3" descr="C:\Users\miyoshi\Desktop\TYtrack_FT12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29" t="16" r="20624" b="-138"/>
          <a:stretch/>
        </p:blipFill>
        <p:spPr bwMode="auto">
          <a:xfrm>
            <a:off x="4428000" y="1233000"/>
            <a:ext cx="4634750" cy="553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33653" y="823966"/>
            <a:ext cx="42242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Estimated observation impact</a:t>
            </a:r>
            <a:endParaRPr kumimoji="1" lang="ja-JP" altLang="en-U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54729" y="879253"/>
            <a:ext cx="3865743" cy="830997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b="1" dirty="0" smtClean="0">
                <a:solidFill>
                  <a:srgbClr val="FF0000"/>
                </a:solidFill>
                <a:latin typeface="+mn-lt"/>
                <a:ea typeface="Arial Unicode MS" pitchFamily="50" charset="-128"/>
                <a:cs typeface="Arial Unicode MS" pitchFamily="50" charset="-128"/>
              </a:rPr>
              <a:t>Typhoon track forecast is actually improved!!</a:t>
            </a:r>
            <a:endParaRPr kumimoji="1" lang="ja-JP" altLang="en-US" b="1" dirty="0">
              <a:solidFill>
                <a:srgbClr val="FF0000"/>
              </a:solidFill>
              <a:latin typeface="+mn-lt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954729" y="1756416"/>
            <a:ext cx="15614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rgbClr val="0000FF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Improved forecast</a:t>
            </a:r>
            <a:endParaRPr kumimoji="1" lang="ja-JP" altLang="en-US" dirty="0">
              <a:solidFill>
                <a:srgbClr val="0000FF"/>
              </a:solidFill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957084" y="1710249"/>
            <a:ext cx="19191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36</a:t>
            </a:r>
            <a:r>
              <a:rPr kumimoji="1" lang="en-US" altLang="ja-JP" dirty="0" smtClean="0"/>
              <a:t>-h forecasts</a:t>
            </a:r>
            <a:endParaRPr kumimoji="1" lang="ja-JP" alt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2339752" y="3712245"/>
            <a:ext cx="1426994" cy="40011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TY </a:t>
            </a:r>
            <a:r>
              <a:rPr kumimoji="1" lang="en-US" altLang="ja-JP" sz="2000" dirty="0" err="1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Sinlaku</a:t>
            </a:r>
            <a:endParaRPr kumimoji="1" lang="ja-JP" altLang="en-US" sz="2000" dirty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cxnSp>
        <p:nvCxnSpPr>
          <p:cNvPr id="27" name="Straight Arrow Connector 26"/>
          <p:cNvCxnSpPr/>
          <p:nvPr/>
        </p:nvCxnSpPr>
        <p:spPr bwMode="auto">
          <a:xfrm rot="10800000" flipV="1">
            <a:off x="7092280" y="2420888"/>
            <a:ext cx="288032" cy="216024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9" name="TextBox 28"/>
          <p:cNvSpPr txBox="1"/>
          <p:nvPr/>
        </p:nvSpPr>
        <p:spPr>
          <a:xfrm>
            <a:off x="4971867" y="4123119"/>
            <a:ext cx="15614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Original forecast</a:t>
            </a:r>
            <a:endParaRPr kumimoji="1" lang="ja-JP" altLang="en-US" dirty="0">
              <a:solidFill>
                <a:srgbClr val="FF0000"/>
              </a:solidFill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cxnSp>
        <p:nvCxnSpPr>
          <p:cNvPr id="30" name="Straight Arrow Connector 29"/>
          <p:cNvCxnSpPr/>
          <p:nvPr/>
        </p:nvCxnSpPr>
        <p:spPr bwMode="auto">
          <a:xfrm>
            <a:off x="5305083" y="2515340"/>
            <a:ext cx="430389" cy="19358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/>
          <p:nvPr/>
        </p:nvCxnSpPr>
        <p:spPr bwMode="auto">
          <a:xfrm flipV="1">
            <a:off x="5292080" y="3284984"/>
            <a:ext cx="432048" cy="893594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2" name="TextBox 31"/>
          <p:cNvSpPr txBox="1"/>
          <p:nvPr/>
        </p:nvSpPr>
        <p:spPr>
          <a:xfrm>
            <a:off x="7380312" y="2132856"/>
            <a:ext cx="15614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err="1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Observedtrack</a:t>
            </a:r>
            <a:endParaRPr kumimoji="1" lang="ja-JP" altLang="en-US" dirty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67132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Impact of NRL P-3 </a:t>
            </a:r>
            <a:r>
              <a:rPr kumimoji="1" lang="en-US" altLang="ja-JP" dirty="0" err="1" smtClean="0"/>
              <a:t>dropsondes</a:t>
            </a:r>
            <a:endParaRPr kumimoji="1" lang="ja-JP" altLang="en-US" dirty="0"/>
          </a:p>
        </p:txBody>
      </p:sp>
      <p:pic>
        <p:nvPicPr>
          <p:cNvPr id="3" name="Picture 2" descr="/tparc_2008/research/nrl_p-3/20080911/research.NRL_P-3.200809110600.flight_tr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456" y="1588993"/>
            <a:ext cx="6869832" cy="515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62" name="Picture 2" descr="C:\Documents and Settings\miyoshi\My Documents\Downloads\P-3.png"/>
          <p:cNvPicPr>
            <a:picLocks noChangeAspect="1" noChangeArrowheads="1"/>
          </p:cNvPicPr>
          <p:nvPr/>
        </p:nvPicPr>
        <p:blipFill>
          <a:blip r:embed="rId3" cstate="print"/>
          <a:srcRect l="17480" r="13228"/>
          <a:stretch>
            <a:fillRect/>
          </a:stretch>
        </p:blipFill>
        <p:spPr bwMode="auto">
          <a:xfrm>
            <a:off x="4932040" y="1700808"/>
            <a:ext cx="4065381" cy="44005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41316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 descr="C:\Documents and Settings\miyoshi\My Documents\Downloads\C-130.png"/>
          <p:cNvPicPr>
            <a:picLocks noChangeAspect="1" noChangeArrowheads="1"/>
          </p:cNvPicPr>
          <p:nvPr/>
        </p:nvPicPr>
        <p:blipFill>
          <a:blip r:embed="rId2" cstate="print"/>
          <a:srcRect l="17197" r="14173"/>
          <a:stretch>
            <a:fillRect/>
          </a:stretch>
        </p:blipFill>
        <p:spPr bwMode="auto">
          <a:xfrm>
            <a:off x="4385065" y="1340768"/>
            <a:ext cx="4758935" cy="52006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Impact of WC-130J </a:t>
            </a:r>
            <a:r>
              <a:rPr kumimoji="1" lang="en-US" altLang="ja-JP" dirty="0" err="1" smtClean="0"/>
              <a:t>dropsondes</a:t>
            </a:r>
            <a:endParaRPr kumimoji="1" lang="ja-JP" altLang="en-US" dirty="0"/>
          </a:p>
        </p:txBody>
      </p:sp>
      <p:pic>
        <p:nvPicPr>
          <p:cNvPr id="4" name="Picture 2" descr="/tparc_2008/research/usaf_c130/20080910/research.USAF_C130.200809102230.mapfltz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772816"/>
            <a:ext cx="4296334" cy="4053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8206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Achievements in a nutshell</a:t>
            </a:r>
            <a:endParaRPr kumimoji="1" lang="ja-JP" alt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0834902"/>
              </p:ext>
            </p:extLst>
          </p:nvPr>
        </p:nvGraphicFramePr>
        <p:xfrm>
          <a:off x="251520" y="836712"/>
          <a:ext cx="8640960" cy="56692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84176"/>
                <a:gridCol w="3096344"/>
                <a:gridCol w="3960440"/>
              </a:tblGrid>
              <a:tr h="255425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Year 1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Year 2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83013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DA method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Ø"/>
                      </a:pPr>
                      <a:r>
                        <a:rPr kumimoji="1" lang="en-US" altLang="ja-JP" dirty="0" smtClean="0">
                          <a:solidFill>
                            <a:srgbClr val="FF0000"/>
                          </a:solidFill>
                        </a:rPr>
                        <a:t>Adaptive Inflation </a:t>
                      </a:r>
                      <a:r>
                        <a:rPr kumimoji="1" lang="en-US" altLang="ja-JP" i="1" dirty="0" smtClean="0"/>
                        <a:t>(1</a:t>
                      </a:r>
                      <a:r>
                        <a:rPr kumimoji="1" lang="en-US" altLang="ja-JP" i="1" baseline="0" dirty="0" smtClean="0"/>
                        <a:t> paper)</a:t>
                      </a:r>
                    </a:p>
                    <a:p>
                      <a:pPr marL="285750" indent="-285750">
                        <a:buFont typeface="Wingdings" pitchFamily="2" charset="2"/>
                        <a:buChar char="Ø"/>
                      </a:pPr>
                      <a:r>
                        <a:rPr kumimoji="1" lang="en-US" altLang="ja-JP" dirty="0" smtClean="0"/>
                        <a:t>Impact</a:t>
                      </a:r>
                      <a:r>
                        <a:rPr kumimoji="1" lang="en-US" altLang="ja-JP" baseline="0" dirty="0" smtClean="0"/>
                        <a:t> of resolution degradation </a:t>
                      </a:r>
                      <a:r>
                        <a:rPr kumimoji="1" lang="en-US" altLang="ja-JP" i="1" baseline="0" dirty="0" smtClean="0"/>
                        <a:t>(1 paper)</a:t>
                      </a:r>
                      <a:endParaRPr kumimoji="1" lang="ja-JP" alt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Ø"/>
                      </a:pPr>
                      <a:r>
                        <a:rPr kumimoji="1" lang="en-US" altLang="ja-JP" dirty="0" smtClean="0">
                          <a:solidFill>
                            <a:srgbClr val="FF0000"/>
                          </a:solidFill>
                        </a:rPr>
                        <a:t>Running-In-Place</a:t>
                      </a:r>
                      <a:r>
                        <a:rPr kumimoji="1" lang="en-US" altLang="ja-JP" baseline="0" dirty="0" smtClean="0"/>
                        <a:t> </a:t>
                      </a:r>
                      <a:r>
                        <a:rPr kumimoji="1" lang="en-US" altLang="ja-JP" i="1" baseline="0" dirty="0" smtClean="0"/>
                        <a:t>(1 paper submitted)</a:t>
                      </a:r>
                    </a:p>
                    <a:p>
                      <a:pPr marL="285750" indent="-285750">
                        <a:buFont typeface="Wingdings" pitchFamily="2" charset="2"/>
                        <a:buChar char="Ø"/>
                      </a:pPr>
                      <a:r>
                        <a:rPr kumimoji="1" lang="en-US" altLang="ja-JP" baseline="0" dirty="0" smtClean="0"/>
                        <a:t>Observation error correlations</a:t>
                      </a:r>
                    </a:p>
                    <a:p>
                      <a:pPr marL="457200" lvl="1" indent="0">
                        <a:buFont typeface="Wingdings" pitchFamily="2" charset="2"/>
                        <a:buNone/>
                      </a:pPr>
                      <a:r>
                        <a:rPr kumimoji="1" lang="en-US" altLang="ja-JP" i="1" baseline="0" dirty="0" smtClean="0"/>
                        <a:t>(1 paper)</a:t>
                      </a:r>
                    </a:p>
                  </a:txBody>
                  <a:tcPr/>
                </a:tc>
              </a:tr>
              <a:tr h="446993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CFES-LETKF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Ø"/>
                      </a:pPr>
                      <a:r>
                        <a:rPr kumimoji="1" lang="en-US" altLang="ja-JP" dirty="0" smtClean="0">
                          <a:solidFill>
                            <a:srgbClr val="FF0000"/>
                          </a:solidFill>
                        </a:rPr>
                        <a:t>AFES</a:t>
                      </a:r>
                      <a:r>
                        <a:rPr kumimoji="1" lang="en-US" altLang="ja-JP" dirty="0" smtClean="0"/>
                        <a:t>-LETKF</a:t>
                      </a:r>
                      <a:r>
                        <a:rPr kumimoji="1" lang="en-US" altLang="ja-JP" baseline="0" dirty="0" smtClean="0"/>
                        <a:t> experiments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Ø"/>
                      </a:pPr>
                      <a:r>
                        <a:rPr kumimoji="1" lang="en-US" altLang="ja-JP" dirty="0" smtClean="0">
                          <a:solidFill>
                            <a:srgbClr val="FF0000"/>
                          </a:solidFill>
                        </a:rPr>
                        <a:t>CFES</a:t>
                      </a:r>
                      <a:r>
                        <a:rPr kumimoji="1" lang="en-US" altLang="ja-JP" dirty="0" smtClean="0"/>
                        <a:t>-LETKF development</a:t>
                      </a:r>
                      <a:r>
                        <a:rPr kumimoji="1" lang="en-US" altLang="ja-JP" baseline="0" dirty="0" smtClean="0"/>
                        <a:t> and experiments</a:t>
                      </a:r>
                    </a:p>
                  </a:txBody>
                  <a:tcPr/>
                </a:tc>
              </a:tr>
              <a:tr h="541743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WRF-LETKF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Ø"/>
                      </a:pPr>
                      <a:r>
                        <a:rPr kumimoji="1" lang="en-US" altLang="ja-JP" dirty="0" smtClean="0">
                          <a:solidFill>
                            <a:srgbClr val="FF0000"/>
                          </a:solidFill>
                        </a:rPr>
                        <a:t>WRF-LETKF</a:t>
                      </a:r>
                      <a:r>
                        <a:rPr kumimoji="1" lang="en-US" altLang="ja-JP" dirty="0" smtClean="0"/>
                        <a:t> system development</a:t>
                      </a:r>
                      <a:r>
                        <a:rPr kumimoji="1" lang="en-US" altLang="ja-JP" baseline="0" dirty="0" smtClean="0"/>
                        <a:t> </a:t>
                      </a:r>
                      <a:r>
                        <a:rPr kumimoji="1" lang="en-US" altLang="ja-JP" i="1" baseline="0" dirty="0" smtClean="0"/>
                        <a:t>(1 paper)</a:t>
                      </a:r>
                    </a:p>
                    <a:p>
                      <a:pPr marL="285750" indent="-285750">
                        <a:buFont typeface="Wingdings" pitchFamily="2" charset="2"/>
                        <a:buChar char="Ø"/>
                      </a:pPr>
                      <a:r>
                        <a:rPr kumimoji="1" lang="en-US" altLang="ja-JP" baseline="0" dirty="0" smtClean="0">
                          <a:solidFill>
                            <a:srgbClr val="FF0000"/>
                          </a:solidFill>
                        </a:rPr>
                        <a:t>Observation impact </a:t>
                      </a:r>
                      <a:r>
                        <a:rPr kumimoji="1" lang="en-US" altLang="ja-JP" baseline="0" dirty="0" smtClean="0"/>
                        <a:t>study of the </a:t>
                      </a:r>
                      <a:r>
                        <a:rPr kumimoji="1" lang="en-US" altLang="ja-JP" baseline="0" dirty="0" err="1" smtClean="0"/>
                        <a:t>Sinlaku</a:t>
                      </a:r>
                      <a:r>
                        <a:rPr kumimoji="1" lang="en-US" altLang="ja-JP" baseline="0" dirty="0" smtClean="0"/>
                        <a:t> case using the ensemble method </a:t>
                      </a:r>
                      <a:r>
                        <a:rPr kumimoji="1" lang="en-US" altLang="ja-JP" i="1" baseline="0" dirty="0" smtClean="0"/>
                        <a:t>(1 paper)</a:t>
                      </a:r>
                      <a:endParaRPr kumimoji="1" lang="en-US" altLang="ja-JP" i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Ø"/>
                      </a:pPr>
                      <a:r>
                        <a:rPr kumimoji="1" lang="en-US" altLang="ja-JP" dirty="0" smtClean="0"/>
                        <a:t>Including </a:t>
                      </a:r>
                      <a:r>
                        <a:rPr kumimoji="1" lang="en-US" altLang="ja-JP" dirty="0" smtClean="0">
                          <a:solidFill>
                            <a:srgbClr val="FF0000"/>
                          </a:solidFill>
                        </a:rPr>
                        <a:t>SST uncertainties</a:t>
                      </a:r>
                      <a:r>
                        <a:rPr kumimoji="1" lang="en-US" altLang="ja-JP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kumimoji="1" lang="en-US" altLang="ja-JP" baseline="0" dirty="0" smtClean="0"/>
                        <a:t>in </a:t>
                      </a:r>
                      <a:r>
                        <a:rPr kumimoji="1" lang="en-US" altLang="ja-JP" baseline="0" dirty="0" err="1" smtClean="0"/>
                        <a:t>EnKF</a:t>
                      </a:r>
                      <a:r>
                        <a:rPr kumimoji="1" lang="en-US" altLang="ja-JP" baseline="0" dirty="0" smtClean="0"/>
                        <a:t> </a:t>
                      </a:r>
                      <a:r>
                        <a:rPr kumimoji="1" lang="en-US" altLang="ja-JP" i="1" baseline="0" dirty="0" smtClean="0"/>
                        <a:t>(1 paper submitted)</a:t>
                      </a:r>
                      <a:endParaRPr kumimoji="1" lang="en-US" altLang="ja-JP" i="1" dirty="0" smtClean="0"/>
                    </a:p>
                    <a:p>
                      <a:pPr marL="285750" indent="-285750">
                        <a:buFont typeface="Wingdings" pitchFamily="2" charset="2"/>
                        <a:buChar char="Ø"/>
                      </a:pPr>
                      <a:r>
                        <a:rPr kumimoji="1" lang="en-US" altLang="ja-JP" dirty="0" smtClean="0">
                          <a:solidFill>
                            <a:srgbClr val="FF0000"/>
                          </a:solidFill>
                        </a:rPr>
                        <a:t>AIRS</a:t>
                      </a:r>
                      <a:r>
                        <a:rPr kumimoji="1" lang="en-US" altLang="ja-JP" dirty="0" smtClean="0"/>
                        <a:t> data assimilation</a:t>
                      </a:r>
                    </a:p>
                    <a:p>
                      <a:pPr marL="457200" lvl="1" indent="0">
                        <a:buFont typeface="Wingdings" pitchFamily="2" charset="2"/>
                        <a:buNone/>
                      </a:pPr>
                      <a:r>
                        <a:rPr kumimoji="1" lang="en-US" altLang="ja-JP" i="1" dirty="0" smtClean="0"/>
                        <a:t>(1 paper submitted)</a:t>
                      </a:r>
                    </a:p>
                    <a:p>
                      <a:pPr marL="285750" indent="-285750">
                        <a:buFont typeface="Wingdings" pitchFamily="2" charset="2"/>
                        <a:buChar char="Ø"/>
                      </a:pPr>
                      <a:r>
                        <a:rPr kumimoji="1" lang="en-US" altLang="ja-JP" dirty="0" smtClean="0"/>
                        <a:t>Direct use</a:t>
                      </a:r>
                      <a:r>
                        <a:rPr kumimoji="1" lang="en-US" altLang="ja-JP" baseline="0" dirty="0" smtClean="0"/>
                        <a:t> of the b</a:t>
                      </a:r>
                      <a:r>
                        <a:rPr kumimoji="1" lang="en-US" altLang="ja-JP" dirty="0" smtClean="0"/>
                        <a:t>est-track data</a:t>
                      </a:r>
                    </a:p>
                    <a:p>
                      <a:pPr marL="285750" indent="-285750">
                        <a:buFont typeface="Wingdings" pitchFamily="2" charset="2"/>
                        <a:buChar char="Ø"/>
                      </a:pPr>
                      <a:r>
                        <a:rPr kumimoji="1" lang="en-US" altLang="ja-JP" dirty="0" smtClean="0"/>
                        <a:t>Further observation</a:t>
                      </a:r>
                      <a:r>
                        <a:rPr kumimoji="1" lang="en-US" altLang="ja-JP" baseline="0" dirty="0" smtClean="0"/>
                        <a:t> impact study</a:t>
                      </a:r>
                      <a:r>
                        <a:rPr kumimoji="1" lang="ja-JP" altLang="en-US" baseline="0" dirty="0" smtClean="0"/>
                        <a:t> </a:t>
                      </a:r>
                      <a:r>
                        <a:rPr kumimoji="1" lang="en-US" altLang="ja-JP" baseline="0" dirty="0" smtClean="0"/>
                        <a:t>with multiple cases of T-PARC and </a:t>
                      </a:r>
                      <a:r>
                        <a:rPr kumimoji="1" lang="en-US" altLang="ja-JP" baseline="0" dirty="0" smtClean="0">
                          <a:solidFill>
                            <a:srgbClr val="FF0000"/>
                          </a:solidFill>
                        </a:rPr>
                        <a:t>ITOP2010</a:t>
                      </a:r>
                    </a:p>
                    <a:p>
                      <a:pPr marL="285750" indent="-285750">
                        <a:buFont typeface="Wingdings" pitchFamily="2" charset="2"/>
                        <a:buChar char="Ø"/>
                      </a:pPr>
                      <a:r>
                        <a:rPr kumimoji="1" lang="en-US" altLang="ja-JP" baseline="0" dirty="0" smtClean="0"/>
                        <a:t>Development of the </a:t>
                      </a:r>
                      <a:r>
                        <a:rPr kumimoji="1" lang="en-US" altLang="ja-JP" baseline="0" dirty="0" smtClean="0">
                          <a:solidFill>
                            <a:srgbClr val="FF0000"/>
                          </a:solidFill>
                        </a:rPr>
                        <a:t>2-way-nested heterogeneous LETKF</a:t>
                      </a:r>
                      <a:endParaRPr kumimoji="1" lang="en-US" altLang="ja-JP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638561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Deliverables</a:t>
                      </a:r>
                      <a:endParaRPr kumimoji="1" lang="ja-JP" altLang="en-US" dirty="0"/>
                    </a:p>
                  </a:txBody>
                  <a:tcP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Ø"/>
                      </a:pPr>
                      <a:r>
                        <a:rPr kumimoji="1" lang="en-US" altLang="ja-JP" dirty="0" smtClean="0"/>
                        <a:t>4 peer-rev</a:t>
                      </a:r>
                      <a:r>
                        <a:rPr kumimoji="1" lang="en-US" altLang="ja-JP" baseline="0" dirty="0" smtClean="0"/>
                        <a:t>iewed papers</a:t>
                      </a:r>
                    </a:p>
                    <a:p>
                      <a:pPr marL="285750" indent="-285750">
                        <a:buFont typeface="Wingdings" pitchFamily="2" charset="2"/>
                        <a:buChar char="Ø"/>
                      </a:pPr>
                      <a:r>
                        <a:rPr kumimoji="1" lang="en-US" altLang="ja-JP" dirty="0" smtClean="0"/>
                        <a:t>13 conference</a:t>
                      </a:r>
                      <a:r>
                        <a:rPr kumimoji="1" lang="en-US" altLang="ja-JP" baseline="0" dirty="0" smtClean="0"/>
                        <a:t> presentations (2 invited)</a:t>
                      </a:r>
                      <a:endParaRPr kumimoji="1" lang="ja-JP" altLang="en-US" dirty="0"/>
                    </a:p>
                  </a:txBody>
                  <a:tcP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Ø"/>
                      </a:pPr>
                      <a:r>
                        <a:rPr kumimoji="1" lang="en-US" altLang="ja-JP" dirty="0" smtClean="0"/>
                        <a:t>4 peer-reviewed papers</a:t>
                      </a:r>
                    </a:p>
                    <a:p>
                      <a:pPr marL="457200" lvl="1" indent="0">
                        <a:buFont typeface="Wingdings" pitchFamily="2" charset="2"/>
                        <a:buNone/>
                      </a:pPr>
                      <a:r>
                        <a:rPr kumimoji="1" lang="en-US" altLang="ja-JP" dirty="0" smtClean="0"/>
                        <a:t>(3 under review)</a:t>
                      </a:r>
                    </a:p>
                    <a:p>
                      <a:pPr marL="285750" indent="-285750">
                        <a:buFont typeface="Wingdings" pitchFamily="2" charset="2"/>
                        <a:buChar char="Ø"/>
                      </a:pPr>
                      <a:r>
                        <a:rPr kumimoji="1" lang="en-US" altLang="ja-JP" dirty="0" smtClean="0"/>
                        <a:t>8 conference presentations (2 invited)</a:t>
                      </a:r>
                      <a:endParaRPr kumimoji="1" lang="ja-JP" altLang="en-US" dirty="0"/>
                    </a:p>
                  </a:txBody>
                  <a:tcPr>
                    <a:solidFill>
                      <a:srgbClr val="FFCC66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4219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 descr="C:\Documents and Settings\miyoshi\My Documents\Downloads\FALCON.png"/>
          <p:cNvPicPr>
            <a:picLocks noChangeAspect="1" noChangeArrowheads="1"/>
          </p:cNvPicPr>
          <p:nvPr/>
        </p:nvPicPr>
        <p:blipFill>
          <a:blip r:embed="rId2" cstate="print"/>
          <a:srcRect l="17244" r="13559"/>
          <a:stretch>
            <a:fillRect/>
          </a:stretch>
        </p:blipFill>
        <p:spPr bwMode="auto">
          <a:xfrm>
            <a:off x="4716016" y="1268760"/>
            <a:ext cx="4218241" cy="4572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Impact of DLR Falcon </a:t>
            </a:r>
            <a:r>
              <a:rPr kumimoji="1" lang="en-US" altLang="ja-JP" dirty="0" err="1" smtClean="0"/>
              <a:t>dropsondes</a:t>
            </a:r>
            <a:endParaRPr kumimoji="1" lang="ja-JP" altLang="en-US" dirty="0"/>
          </a:p>
        </p:txBody>
      </p:sp>
      <p:pic>
        <p:nvPicPr>
          <p:cNvPr id="4" name="Picture 2" descr="/tparc_2008/research/dlr-falcon/20080911/research.DLR-Falcon.200809110320.flight_track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93" r="5758"/>
          <a:stretch/>
        </p:blipFill>
        <p:spPr bwMode="auto">
          <a:xfrm>
            <a:off x="251520" y="1683960"/>
            <a:ext cx="4463512" cy="3818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644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991600" cy="762000"/>
          </a:xfrm>
        </p:spPr>
        <p:txBody>
          <a:bodyPr/>
          <a:lstStyle/>
          <a:p>
            <a:r>
              <a:rPr kumimoji="1" lang="en-US" altLang="ja-JP" sz="3200" dirty="0" smtClean="0"/>
              <a:t>Overall impacts of </a:t>
            </a:r>
            <a:r>
              <a:rPr kumimoji="1" lang="en-US" altLang="ja-JP" sz="3200" dirty="0" err="1" smtClean="0"/>
              <a:t>dropsondes</a:t>
            </a:r>
            <a:r>
              <a:rPr kumimoji="1" lang="en-US" altLang="ja-JP" sz="3200" dirty="0" smtClean="0"/>
              <a:t> </a:t>
            </a:r>
            <a:r>
              <a:rPr kumimoji="1" lang="en-US" altLang="ja-JP" sz="2800" dirty="0" smtClean="0"/>
              <a:t>(T-PARC/ITOP2010)</a:t>
            </a:r>
            <a:endParaRPr kumimoji="1" lang="ja-JP" alt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187624" y="764704"/>
            <a:ext cx="23201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latin typeface="Arial Black" pitchFamily="34" charset="0"/>
              </a:rPr>
              <a:t>T-PARC 2008</a:t>
            </a:r>
            <a:endParaRPr kumimoji="1" lang="ja-JP" altLang="en-US" dirty="0"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24127" y="764703"/>
            <a:ext cx="19198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latin typeface="Arial Black" pitchFamily="34" charset="0"/>
              </a:rPr>
              <a:t>ITOP 2010</a:t>
            </a:r>
            <a:endParaRPr kumimoji="1" lang="ja-JP" altLang="en-US" dirty="0">
              <a:latin typeface="Arial Black" pitchFamily="34" charset="0"/>
            </a:endParaRPr>
          </a:p>
        </p:txBody>
      </p:sp>
      <p:pic>
        <p:nvPicPr>
          <p:cNvPr id="2050" name="Picture 2" descr="C:\Users\miyoshi\Downloads\drp_verimp_2008 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91120"/>
            <a:ext cx="382905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miyoshi\Downloads\drp_vernum_200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335" y="4572000"/>
            <a:ext cx="25527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miyoshi\Downloads\drp_verimp_2010 (1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091120"/>
            <a:ext cx="382905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miyoshi\Downloads\drp_vernum_201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687" y="4572000"/>
            <a:ext cx="25527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Arrow Connector 3"/>
          <p:cNvCxnSpPr/>
          <p:nvPr/>
        </p:nvCxnSpPr>
        <p:spPr bwMode="auto">
          <a:xfrm flipH="1">
            <a:off x="1455956" y="3901173"/>
            <a:ext cx="648072" cy="0"/>
          </a:xfrm>
          <a:prstGeom prst="straightConnector1">
            <a:avLst/>
          </a:prstGeom>
          <a:solidFill>
            <a:schemeClr val="accent1"/>
          </a:solidFill>
          <a:ln w="4445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flipH="1">
            <a:off x="2708724" y="3901173"/>
            <a:ext cx="648072" cy="0"/>
          </a:xfrm>
          <a:prstGeom prst="straightConnector1">
            <a:avLst/>
          </a:prstGeom>
          <a:solidFill>
            <a:schemeClr val="accent1"/>
          </a:solidFill>
          <a:ln w="44450" cap="flat" cmpd="sng" algn="ctr">
            <a:solidFill>
              <a:srgbClr val="FF0000"/>
            </a:solidFill>
            <a:prstDash val="solid"/>
            <a:round/>
            <a:headEnd type="arrow" w="med" len="med"/>
            <a:tailEnd type="none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1334912" y="3886758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 smtClean="0">
                <a:solidFill>
                  <a:srgbClr val="0000FF"/>
                </a:solidFill>
              </a:rPr>
              <a:t>improving</a:t>
            </a:r>
            <a:endParaRPr kumimoji="1" lang="ja-JP" altLang="en-US" sz="1800" dirty="0">
              <a:solidFill>
                <a:srgbClr val="0000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40239" y="3901173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 smtClean="0">
                <a:solidFill>
                  <a:srgbClr val="FF0000"/>
                </a:solidFill>
              </a:rPr>
              <a:t>degrading</a:t>
            </a:r>
            <a:endParaRPr kumimoji="1" lang="ja-JP" altLang="en-US" sz="1800" dirty="0">
              <a:solidFill>
                <a:srgbClr val="FF0000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 bwMode="auto">
          <a:xfrm flipH="1">
            <a:off x="5767504" y="3905540"/>
            <a:ext cx="648072" cy="0"/>
          </a:xfrm>
          <a:prstGeom prst="straightConnector1">
            <a:avLst/>
          </a:prstGeom>
          <a:solidFill>
            <a:schemeClr val="accent1"/>
          </a:solidFill>
          <a:ln w="4445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 flipH="1">
            <a:off x="7020272" y="3897791"/>
            <a:ext cx="648072" cy="0"/>
          </a:xfrm>
          <a:prstGeom prst="straightConnector1">
            <a:avLst/>
          </a:prstGeom>
          <a:solidFill>
            <a:schemeClr val="accent1"/>
          </a:solidFill>
          <a:ln w="44450" cap="flat" cmpd="sng" algn="ctr">
            <a:solidFill>
              <a:srgbClr val="FF0000"/>
            </a:solidFill>
            <a:prstDash val="solid"/>
            <a:round/>
            <a:headEnd type="arrow" w="med" len="med"/>
            <a:tailEnd type="none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5116087" y="3536274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 smtClean="0">
                <a:solidFill>
                  <a:srgbClr val="0000FF"/>
                </a:solidFill>
              </a:rPr>
              <a:t>improving</a:t>
            </a:r>
            <a:endParaRPr kumimoji="1" lang="ja-JP" altLang="en-US" sz="1800" dirty="0">
              <a:solidFill>
                <a:srgbClr val="0000F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293054" y="3500438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 smtClean="0">
                <a:solidFill>
                  <a:srgbClr val="FF0000"/>
                </a:solidFill>
              </a:rPr>
              <a:t>degrading</a:t>
            </a:r>
            <a:endParaRPr kumimoji="1" lang="ja-JP" altLang="en-US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205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991600" cy="762000"/>
          </a:xfrm>
        </p:spPr>
        <p:txBody>
          <a:bodyPr/>
          <a:lstStyle/>
          <a:p>
            <a:r>
              <a:rPr kumimoji="1" lang="en-US" altLang="ja-JP" sz="3600" dirty="0" smtClean="0"/>
              <a:t>Composite of </a:t>
            </a:r>
            <a:r>
              <a:rPr kumimoji="1" lang="en-US" altLang="ja-JP" sz="3600" dirty="0" err="1" smtClean="0"/>
              <a:t>dropsonde</a:t>
            </a:r>
            <a:r>
              <a:rPr kumimoji="1" lang="en-US" altLang="ja-JP" sz="3600" dirty="0" smtClean="0"/>
              <a:t> impact over many TCs</a:t>
            </a:r>
            <a:endParaRPr kumimoji="1" lang="ja-JP" altLang="en-US" sz="3600" dirty="0"/>
          </a:p>
        </p:txBody>
      </p:sp>
      <p:pic>
        <p:nvPicPr>
          <p:cNvPr id="1026" name="Picture 2" descr="C:\Users\miyoshi\Downloads\dist_imp_u+v+tL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90094"/>
            <a:ext cx="5334000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87624" y="1590399"/>
            <a:ext cx="23201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latin typeface="Arial Black" pitchFamily="34" charset="0"/>
              </a:rPr>
              <a:t>T-PARC 2008</a:t>
            </a:r>
            <a:endParaRPr kumimoji="1" lang="ja-JP" altLang="en-US" dirty="0"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8572" y="5868664"/>
            <a:ext cx="86468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b="1" dirty="0" smtClean="0">
                <a:solidFill>
                  <a:srgbClr val="FF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Further statistical investigations are currently in progress.</a:t>
            </a:r>
            <a:endParaRPr kumimoji="1" lang="ja-JP" altLang="en-US" b="1" dirty="0">
              <a:solidFill>
                <a:srgbClr val="FF0000"/>
              </a:solidFill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8573" y="775196"/>
            <a:ext cx="86468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b="1" dirty="0" err="1" smtClean="0">
                <a:solidFill>
                  <a:srgbClr val="0000FF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Dropsonde</a:t>
            </a:r>
            <a:r>
              <a:rPr lang="en-US" altLang="ja-JP" b="1" dirty="0" smtClean="0">
                <a:solidFill>
                  <a:srgbClr val="0000FF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 impact (J kg</a:t>
            </a:r>
            <a:r>
              <a:rPr lang="en-US" altLang="ja-JP" b="1" baseline="30000" dirty="0" smtClean="0">
                <a:solidFill>
                  <a:srgbClr val="0000FF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-1</a:t>
            </a:r>
            <a:r>
              <a:rPr lang="en-US" altLang="ja-JP" b="1" dirty="0" smtClean="0">
                <a:solidFill>
                  <a:srgbClr val="0000FF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) per observation count</a:t>
            </a:r>
          </a:p>
          <a:p>
            <a:pPr algn="ctr"/>
            <a:r>
              <a:rPr kumimoji="1" lang="en-US" altLang="ja-JP" b="1" dirty="0" smtClean="0">
                <a:solidFill>
                  <a:srgbClr val="0000FF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Location relative to the TC center</a:t>
            </a:r>
            <a:endParaRPr kumimoji="1" lang="ja-JP" altLang="en-US" b="1" dirty="0">
              <a:solidFill>
                <a:srgbClr val="0000FF"/>
              </a:solidFill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pic>
        <p:nvPicPr>
          <p:cNvPr id="1027" name="Picture 3" descr="C:\Users\miyoshi\Downloads\dist_imp_u+v+tL01 (1)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85"/>
          <a:stretch/>
        </p:blipFill>
        <p:spPr bwMode="auto">
          <a:xfrm>
            <a:off x="4283968" y="1790094"/>
            <a:ext cx="4860032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712700" y="1590400"/>
            <a:ext cx="19198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latin typeface="Arial Black" pitchFamily="34" charset="0"/>
              </a:rPr>
              <a:t>ITOP 2010</a:t>
            </a:r>
            <a:endParaRPr kumimoji="1" lang="ja-JP" altLang="en-US" dirty="0">
              <a:latin typeface="Arial Black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 flipV="1">
            <a:off x="1115616" y="2594113"/>
            <a:ext cx="0" cy="936104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 flipH="1">
            <a:off x="1043608" y="2594113"/>
            <a:ext cx="72008" cy="38337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1043608" y="2977493"/>
            <a:ext cx="144016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958361" y="2286335"/>
            <a:ext cx="314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N</a:t>
            </a:r>
            <a:endParaRPr kumimoji="1" lang="ja-JP" altLang="en-US" dirty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01909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812088" cy="762000"/>
          </a:xfrm>
        </p:spPr>
        <p:txBody>
          <a:bodyPr/>
          <a:lstStyle/>
          <a:p>
            <a:r>
              <a:rPr lang="en-US" altLang="ja-JP" dirty="0" err="1" smtClean="0"/>
              <a:t>Obs</a:t>
            </a:r>
            <a:r>
              <a:rPr lang="en-US" altLang="ja-JP" dirty="0" smtClean="0"/>
              <a:t> impacts in NCEP GFS </a:t>
            </a:r>
            <a:r>
              <a:rPr lang="en-US" altLang="ja-JP" dirty="0" smtClean="0">
                <a:solidFill>
                  <a:srgbClr val="006600"/>
                </a:solidFill>
              </a:rPr>
              <a:t>(Y. Ota)</a:t>
            </a:r>
            <a:endParaRPr kumimoji="1" lang="ja-JP" altLang="en-US" dirty="0">
              <a:solidFill>
                <a:srgbClr val="006600"/>
              </a:solidFill>
            </a:endParaRPr>
          </a:p>
        </p:txBody>
      </p:sp>
      <p:pic>
        <p:nvPicPr>
          <p:cNvPr id="5" name="Picture 4" descr="C:\user-docs\EnKF\FSO_data\GFS_cycle\EnSRFnew2\summary0.75\total_impact_moist_total_energy.png"/>
          <p:cNvPicPr>
            <a:picLocks noChangeAspect="1" noChangeArrowheads="1"/>
          </p:cNvPicPr>
          <p:nvPr/>
        </p:nvPicPr>
        <p:blipFill>
          <a:blip r:embed="rId2"/>
          <a:srcRect l="11401" t="4840" r="10261" b="22588"/>
          <a:stretch>
            <a:fillRect/>
          </a:stretch>
        </p:blipFill>
        <p:spPr bwMode="auto">
          <a:xfrm>
            <a:off x="802352" y="1032682"/>
            <a:ext cx="7539296" cy="493551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861399" y="4734076"/>
            <a:ext cx="34018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rgbClr val="FF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m</a:t>
            </a:r>
            <a:r>
              <a:rPr kumimoji="1" lang="en-US" altLang="ja-JP" dirty="0" smtClean="0">
                <a:solidFill>
                  <a:srgbClr val="FF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oist total energy norm</a:t>
            </a:r>
            <a:endParaRPr kumimoji="1" lang="ja-JP" altLang="en-US" dirty="0">
              <a:solidFill>
                <a:srgbClr val="FF0000"/>
              </a:solidFill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66021" y="6106693"/>
            <a:ext cx="62119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Averaged over 10/21-28, 2010 (28 samples)</a:t>
            </a:r>
            <a:endParaRPr kumimoji="1" lang="ja-JP" altLang="en-US" dirty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cxnSp>
        <p:nvCxnSpPr>
          <p:cNvPr id="14" name="Straight Arrow Connector 13"/>
          <p:cNvCxnSpPr>
            <a:endCxn id="15" idx="0"/>
          </p:cNvCxnSpPr>
          <p:nvPr/>
        </p:nvCxnSpPr>
        <p:spPr bwMode="auto">
          <a:xfrm>
            <a:off x="683568" y="2852936"/>
            <a:ext cx="0" cy="3115258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84686" y="5968194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 smtClean="0">
                <a:solidFill>
                  <a:srgbClr val="0000FF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Improving</a:t>
            </a:r>
            <a:endParaRPr kumimoji="1" lang="ja-JP" altLang="en-US" sz="1800" dirty="0">
              <a:solidFill>
                <a:srgbClr val="0000FF"/>
              </a:solidFill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80501" y="5450543"/>
            <a:ext cx="15830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Y. Ota (2012)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5124846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RAOB &amp; aircraft at each level</a:t>
            </a:r>
            <a:endParaRPr kumimoji="1" lang="ja-JP" altLang="en-US" dirty="0"/>
          </a:p>
        </p:txBody>
      </p:sp>
      <p:pic>
        <p:nvPicPr>
          <p:cNvPr id="3" name="Picture 3" descr="C:\user-docs\EnKF\FSO_data\GFS_cycle\LETKF2new2\summary0.75\total_impact_moist_total_energy_RAOB.png"/>
          <p:cNvPicPr>
            <a:picLocks noChangeAspect="1" noChangeArrowheads="1"/>
          </p:cNvPicPr>
          <p:nvPr/>
        </p:nvPicPr>
        <p:blipFill>
          <a:blip r:embed="rId2"/>
          <a:srcRect l="10261" t="4840" r="9121" b="22588"/>
          <a:stretch>
            <a:fillRect/>
          </a:stretch>
        </p:blipFill>
        <p:spPr bwMode="auto">
          <a:xfrm>
            <a:off x="81966" y="836712"/>
            <a:ext cx="4525923" cy="2879049"/>
          </a:xfrm>
          <a:prstGeom prst="rect">
            <a:avLst/>
          </a:prstGeom>
          <a:noFill/>
        </p:spPr>
      </p:pic>
      <p:pic>
        <p:nvPicPr>
          <p:cNvPr id="4" name="Picture 5" descr="C:\user-docs\EnKF\FSO_data\GFS_cycle\LETKF2new2\summary0.75\total_impact_moist_total_energy_Aircraft.png"/>
          <p:cNvPicPr>
            <a:picLocks noChangeAspect="1" noChangeArrowheads="1"/>
          </p:cNvPicPr>
          <p:nvPr/>
        </p:nvPicPr>
        <p:blipFill>
          <a:blip r:embed="rId3"/>
          <a:srcRect l="10261" t="4840" r="9121" b="22588"/>
          <a:stretch>
            <a:fillRect/>
          </a:stretch>
        </p:blipFill>
        <p:spPr bwMode="auto">
          <a:xfrm>
            <a:off x="81966" y="3884712"/>
            <a:ext cx="4525923" cy="287904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39552" y="3140968"/>
            <a:ext cx="11521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Arial Black" pitchFamily="34" charset="0"/>
              </a:rPr>
              <a:t>RAOB</a:t>
            </a:r>
            <a:endParaRPr kumimoji="1" lang="ja-JP" altLang="en-US" dirty="0"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6165304"/>
            <a:ext cx="14759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Arial Black" pitchFamily="34" charset="0"/>
              </a:rPr>
              <a:t>Aircraft</a:t>
            </a:r>
            <a:endParaRPr kumimoji="1" lang="ja-JP" altLang="en-US" dirty="0"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31858" y="1268760"/>
            <a:ext cx="42606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rgbClr val="0000FF"/>
                </a:solidFill>
              </a:rPr>
              <a:t>Mid-troposphere RAOB (800 ~ 400 </a:t>
            </a:r>
            <a:r>
              <a:rPr lang="en-US" altLang="ja-JP" dirty="0" err="1" smtClean="0">
                <a:solidFill>
                  <a:srgbClr val="0000FF"/>
                </a:solidFill>
              </a:rPr>
              <a:t>hPa</a:t>
            </a:r>
            <a:r>
              <a:rPr lang="en-US" altLang="ja-JP" dirty="0" smtClean="0">
                <a:solidFill>
                  <a:srgbClr val="0000FF"/>
                </a:solidFill>
              </a:rPr>
              <a:t>) are helping the most. </a:t>
            </a:r>
            <a:endParaRPr kumimoji="1" lang="ja-JP" altLang="en-US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07889" y="4115688"/>
            <a:ext cx="426062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rgbClr val="0000FF"/>
                </a:solidFill>
              </a:rPr>
              <a:t>Aircraft is most helpful at upper troposphere (400 ~ 125 </a:t>
            </a:r>
            <a:r>
              <a:rPr lang="en-US" altLang="ja-JP" dirty="0" err="1" smtClean="0">
                <a:solidFill>
                  <a:srgbClr val="0000FF"/>
                </a:solidFill>
              </a:rPr>
              <a:t>hPa</a:t>
            </a:r>
            <a:r>
              <a:rPr lang="en-US" altLang="ja-JP" dirty="0" smtClean="0">
                <a:solidFill>
                  <a:srgbClr val="0000FF"/>
                </a:solidFill>
              </a:rPr>
              <a:t>) probably because of the large number of </a:t>
            </a:r>
            <a:r>
              <a:rPr lang="en-US" altLang="ja-JP" dirty="0" err="1" smtClean="0">
                <a:solidFill>
                  <a:srgbClr val="0000FF"/>
                </a:solidFill>
              </a:rPr>
              <a:t>obs</a:t>
            </a:r>
            <a:r>
              <a:rPr lang="en-US" altLang="ja-JP" dirty="0" smtClean="0">
                <a:solidFill>
                  <a:srgbClr val="0000FF"/>
                </a:solidFill>
              </a:rPr>
              <a:t> around the flight level (~250 </a:t>
            </a:r>
            <a:r>
              <a:rPr lang="en-US" altLang="ja-JP" dirty="0" err="1" smtClean="0">
                <a:solidFill>
                  <a:srgbClr val="0000FF"/>
                </a:solidFill>
              </a:rPr>
              <a:t>hPa</a:t>
            </a:r>
            <a:r>
              <a:rPr lang="en-US" altLang="ja-JP" dirty="0" smtClean="0">
                <a:solidFill>
                  <a:srgbClr val="0000FF"/>
                </a:solidFill>
              </a:rPr>
              <a:t>). </a:t>
            </a:r>
            <a:endParaRPr kumimoji="1" lang="ja-JP" altLang="en-US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27784" y="3205412"/>
            <a:ext cx="15830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Y. Ota (2012)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3704435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Satellite </a:t>
            </a:r>
            <a:r>
              <a:rPr lang="en-US" altLang="ja-JP" dirty="0" err="1" smtClean="0"/>
              <a:t>obs</a:t>
            </a:r>
            <a:r>
              <a:rPr lang="en-US" altLang="ja-JP" dirty="0" smtClean="0"/>
              <a:t> impacts in NCEP GFS</a:t>
            </a:r>
            <a:endParaRPr kumimoji="1" lang="ja-JP" altLang="en-US" dirty="0"/>
          </a:p>
        </p:txBody>
      </p:sp>
      <p:pic>
        <p:nvPicPr>
          <p:cNvPr id="3" name="Picture 4" descr="C:\user-docs\EnKF\FSO_data\GFS_cycle\LETKF2new2\summary0.75\total_impact_moist_total_energy_AIRS.png"/>
          <p:cNvPicPr>
            <a:picLocks noChangeAspect="1" noChangeArrowheads="1"/>
          </p:cNvPicPr>
          <p:nvPr/>
        </p:nvPicPr>
        <p:blipFill>
          <a:blip r:embed="rId2"/>
          <a:srcRect l="10261" t="4840" r="9121" b="22588"/>
          <a:stretch>
            <a:fillRect/>
          </a:stretch>
        </p:blipFill>
        <p:spPr bwMode="auto">
          <a:xfrm>
            <a:off x="0" y="885997"/>
            <a:ext cx="4525923" cy="2879049"/>
          </a:xfrm>
          <a:prstGeom prst="rect">
            <a:avLst/>
          </a:prstGeom>
          <a:noFill/>
        </p:spPr>
      </p:pic>
      <p:pic>
        <p:nvPicPr>
          <p:cNvPr id="4" name="Picture 5" descr="C:\user-docs\EnKF\FSO_data\GFS_cycle\LETKF2new2\summary0.75\total_impact_moist_total_energy_IASI.png"/>
          <p:cNvPicPr>
            <a:picLocks noChangeAspect="1" noChangeArrowheads="1"/>
          </p:cNvPicPr>
          <p:nvPr/>
        </p:nvPicPr>
        <p:blipFill>
          <a:blip r:embed="rId3"/>
          <a:srcRect l="10261" t="4840" r="9121" b="22588"/>
          <a:stretch>
            <a:fillRect/>
          </a:stretch>
        </p:blipFill>
        <p:spPr bwMode="auto">
          <a:xfrm>
            <a:off x="0" y="3765046"/>
            <a:ext cx="4525923" cy="287904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50967" y="2806121"/>
            <a:ext cx="26239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Arial Black" pitchFamily="34" charset="0"/>
              </a:rPr>
              <a:t>AIRS channels</a:t>
            </a:r>
            <a:endParaRPr kumimoji="1" lang="ja-JP" altLang="en-US" dirty="0"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10278" y="6006511"/>
            <a:ext cx="25053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Arial Black" pitchFamily="34" charset="0"/>
              </a:rPr>
              <a:t>IASI channels</a:t>
            </a:r>
            <a:endParaRPr kumimoji="1" lang="ja-JP" altLang="en-US" dirty="0">
              <a:latin typeface="Arial Black" pitchFamily="34" charset="0"/>
            </a:endParaRPr>
          </a:p>
        </p:txBody>
      </p:sp>
      <p:pic>
        <p:nvPicPr>
          <p:cNvPr id="7" name="Picture 5" descr="C:\user-docs\EnKF\FSO_data\GFS_cycle\LETKF2new2\summary0.75\total_impact_moist_total_energy_MHS(Metop-A).png"/>
          <p:cNvPicPr>
            <a:picLocks noChangeAspect="1" noChangeArrowheads="1"/>
          </p:cNvPicPr>
          <p:nvPr/>
        </p:nvPicPr>
        <p:blipFill>
          <a:blip r:embed="rId4"/>
          <a:srcRect l="10261" t="4840" r="9121" b="22588"/>
          <a:stretch>
            <a:fillRect/>
          </a:stretch>
        </p:blipFill>
        <p:spPr bwMode="auto">
          <a:xfrm>
            <a:off x="4525922" y="3765045"/>
            <a:ext cx="4525923" cy="2879049"/>
          </a:xfrm>
          <a:prstGeom prst="rect">
            <a:avLst/>
          </a:prstGeom>
          <a:noFill/>
        </p:spPr>
      </p:pic>
      <p:pic>
        <p:nvPicPr>
          <p:cNvPr id="8" name="Picture 2" descr="C:\user-docs\EnKF\FSO_data\GFS_cycle\LETKF2new2\summary0.75\total_impact_moist_total_energy_AMSUA(Metop-A).png"/>
          <p:cNvPicPr>
            <a:picLocks noChangeAspect="1" noChangeArrowheads="1"/>
          </p:cNvPicPr>
          <p:nvPr/>
        </p:nvPicPr>
        <p:blipFill>
          <a:blip r:embed="rId5"/>
          <a:srcRect l="10261" t="4840" r="9121" b="22588"/>
          <a:stretch>
            <a:fillRect/>
          </a:stretch>
        </p:blipFill>
        <p:spPr bwMode="auto">
          <a:xfrm>
            <a:off x="4525923" y="885996"/>
            <a:ext cx="4525923" cy="2879049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7092280" y="2924944"/>
            <a:ext cx="15343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latin typeface="Arial Black" pitchFamily="34" charset="0"/>
              </a:rPr>
              <a:t>AMSU-A</a:t>
            </a:r>
            <a:endParaRPr kumimoji="1" lang="ja-JP" altLang="en-US" dirty="0">
              <a:latin typeface="Arial Black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72567" y="6015191"/>
            <a:ext cx="954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latin typeface="Arial Black" pitchFamily="34" charset="0"/>
              </a:rPr>
              <a:t>MHS</a:t>
            </a:r>
            <a:endParaRPr kumimoji="1" lang="ja-JP" altLang="en-US" dirty="0">
              <a:latin typeface="Arial Black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32040" y="6165304"/>
            <a:ext cx="15830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Y. Ota (2012)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47552923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two</a:t>
            </a:r>
            <a:r>
              <a:rPr kumimoji="1" lang="en-US" altLang="ja-JP" dirty="0" smtClean="0"/>
              <a:t>-way nested LETKF</a:t>
            </a:r>
            <a:br>
              <a:rPr kumimoji="1" lang="en-US" altLang="ja-JP" dirty="0" smtClean="0"/>
            </a:br>
            <a:endParaRPr kumimoji="1" lang="ja-JP" altLang="en-US" sz="3600" b="0" cap="non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WRF-LETKF: towards efficient experiments at a higher resolution</a:t>
            </a:r>
            <a:endParaRPr kumimoji="1" lang="ja-JP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707904" y="5012650"/>
            <a:ext cx="45063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Miyoshi and Kunii (in preparation)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76847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740080" cy="762000"/>
          </a:xfrm>
        </p:spPr>
        <p:txBody>
          <a:bodyPr/>
          <a:lstStyle/>
          <a:p>
            <a:r>
              <a:rPr kumimoji="1" lang="en-US" altLang="ja-JP" dirty="0" smtClean="0"/>
              <a:t>Motivation for higher resolution DA</a:t>
            </a:r>
            <a:endParaRPr kumimoji="1" lang="ja-JP" alt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251520" y="1340768"/>
            <a:ext cx="8640960" cy="465313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pic>
        <p:nvPicPr>
          <p:cNvPr id="5" name="Picture 2" descr="C:\Users\miyoshi\Desktop\200809110000_CTRL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09" r="9222"/>
          <a:stretch/>
        </p:blipFill>
        <p:spPr bwMode="auto">
          <a:xfrm>
            <a:off x="461137" y="1953639"/>
            <a:ext cx="4110861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miyoshi\Desktop\200809110000_2WAY_dloc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85" r="9021"/>
          <a:stretch/>
        </p:blipFill>
        <p:spPr bwMode="auto">
          <a:xfrm>
            <a:off x="4571998" y="1953639"/>
            <a:ext cx="4138864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65652" y="1722806"/>
            <a:ext cx="27018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Arial Black" pitchFamily="34" charset="0"/>
              </a:rPr>
              <a:t>60-km analysis</a:t>
            </a:r>
            <a:endParaRPr kumimoji="1" lang="ja-JP" altLang="en-US" dirty="0"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65266" y="1399933"/>
            <a:ext cx="29523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>
                <a:latin typeface="Arial Black" pitchFamily="34" charset="0"/>
              </a:rPr>
              <a:t>60/20-km 2-way nested analysis</a:t>
            </a:r>
            <a:endParaRPr kumimoji="1" lang="ja-JP" altLang="en-US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83440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An example of heterogeneous grids</a:t>
            </a:r>
            <a:endParaRPr kumimoji="1" lang="ja-JP" altLang="en-US" dirty="0"/>
          </a:p>
        </p:txBody>
      </p:sp>
      <p:pic>
        <p:nvPicPr>
          <p:cNvPr id="1026" name="Picture 2" descr="C:\Users\miyoshi\Desktop\Picture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418" y="872174"/>
            <a:ext cx="7223163" cy="5796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164675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LETKF with heterogeneous grids</a:t>
            </a:r>
            <a:endParaRPr kumimoji="1" lang="ja-JP" altLang="en-US" dirty="0"/>
          </a:p>
        </p:txBody>
      </p:sp>
      <p:pic>
        <p:nvPicPr>
          <p:cNvPr id="3" name="Picture 2" descr="C:\Users\miyoshi\Desktop\Picture1.e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71380"/>
            <a:ext cx="3224739" cy="2317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miyoshi\Desktop\Picture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390" y="1476332"/>
            <a:ext cx="3222079" cy="2307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17820" y="969562"/>
            <a:ext cx="28921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Heterogeneous grid</a:t>
            </a:r>
            <a:endParaRPr kumimoji="1" lang="ja-JP" altLang="en-US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ight Arrow 4"/>
          <p:cNvSpPr/>
          <p:nvPr/>
        </p:nvSpPr>
        <p:spPr bwMode="auto">
          <a:xfrm>
            <a:off x="3635896" y="2234166"/>
            <a:ext cx="1368152" cy="792088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32980" y="969561"/>
            <a:ext cx="48974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High-resolution homogeneous grid</a:t>
            </a:r>
            <a:endParaRPr kumimoji="1" lang="ja-JP" altLang="en-US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74530" y="1587835"/>
            <a:ext cx="16908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Step1: Linear</a:t>
            </a:r>
            <a:r>
              <a:rPr lang="en-US" altLang="ja-JP" sz="1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ja-JP" sz="1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interpolation</a:t>
            </a:r>
            <a:endParaRPr kumimoji="1" lang="ja-JP" altLang="en-US" sz="1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1520" y="4149080"/>
            <a:ext cx="864796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altLang="ja-JP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The existing LETKF can deal with the homogeneous grid.</a:t>
            </a:r>
          </a:p>
          <a:p>
            <a:pPr marL="342900" indent="-342900">
              <a:buFont typeface="Wingdings" pitchFamily="2" charset="2"/>
              <a:buChar char="Ø"/>
            </a:pPr>
            <a:endParaRPr kumimoji="1" lang="en-US" altLang="ja-JP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kumimoji="1" lang="en-US" altLang="ja-JP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Multiple domain forecasts are treated in the single LETKF analysis step.</a:t>
            </a:r>
          </a:p>
          <a:p>
            <a:pPr marL="342900" indent="-342900">
              <a:buFont typeface="Wingdings" pitchFamily="2" charset="2"/>
              <a:buChar char="Ø"/>
            </a:pPr>
            <a:endParaRPr lang="en-US" altLang="ja-JP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kumimoji="1" lang="en-US" altLang="ja-JP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Observation operators are not affected.</a:t>
            </a:r>
            <a:endParaRPr kumimoji="1" lang="en-US" altLang="ja-JP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26068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Running-in-place (RIP)</a:t>
            </a:r>
            <a:endParaRPr kumimoji="1" lang="ja-JP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dirty="0" smtClean="0"/>
              <a:t>Studies on methods: towards optimal use of available observations</a:t>
            </a:r>
            <a:endParaRPr kumimoji="1" lang="ja-JP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771800" y="5085184"/>
            <a:ext cx="578523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Yang, </a:t>
            </a:r>
            <a:r>
              <a:rPr kumimoji="1" lang="en-US" altLang="ja-JP" dirty="0" err="1" smtClean="0"/>
              <a:t>Kalnay</a:t>
            </a:r>
            <a:r>
              <a:rPr kumimoji="1" lang="en-US" altLang="ja-JP" dirty="0" smtClean="0"/>
              <a:t>, and Hunt (2012, in press)</a:t>
            </a:r>
          </a:p>
          <a:p>
            <a:r>
              <a:rPr kumimoji="1" lang="en-US" altLang="ja-JP" dirty="0" smtClean="0"/>
              <a:t>Yang, Miyoshi and </a:t>
            </a:r>
            <a:r>
              <a:rPr kumimoji="1" lang="en-US" altLang="ja-JP" dirty="0" err="1" smtClean="0"/>
              <a:t>Kalnay</a:t>
            </a:r>
            <a:r>
              <a:rPr kumimoji="1" lang="en-US" altLang="ja-JP" dirty="0" smtClean="0"/>
              <a:t> (2012, submitted)</a:t>
            </a:r>
          </a:p>
          <a:p>
            <a:r>
              <a:rPr lang="en-US" altLang="ja-JP" dirty="0" smtClean="0"/>
              <a:t>Yang, Lin, Miyoshi, and </a:t>
            </a:r>
            <a:r>
              <a:rPr lang="en-US" altLang="ja-JP" dirty="0" err="1" smtClean="0"/>
              <a:t>Kalnay</a:t>
            </a:r>
            <a:r>
              <a:rPr lang="en-US" altLang="ja-JP" dirty="0" smtClean="0"/>
              <a:t> (in progress)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08326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Efficient implementation</a:t>
            </a:r>
            <a:endParaRPr kumimoji="1" lang="ja-JP" altLang="en-US" dirty="0"/>
          </a:p>
        </p:txBody>
      </p:sp>
      <p:pic>
        <p:nvPicPr>
          <p:cNvPr id="3" name="Picture 2" descr="C:\Users\miyoshi\Desktop\Picture2.e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445769"/>
            <a:ext cx="3282226" cy="2368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miyoshi\Desktop\Picture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51" y="1476332"/>
            <a:ext cx="3222079" cy="2307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ight Arrow 4"/>
          <p:cNvSpPr/>
          <p:nvPr/>
        </p:nvSpPr>
        <p:spPr bwMode="auto">
          <a:xfrm>
            <a:off x="3635896" y="2234166"/>
            <a:ext cx="1368152" cy="792088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74530" y="1033837"/>
            <a:ext cx="16908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Step2: Skip analyzing unnecessary grid points</a:t>
            </a:r>
            <a:endParaRPr kumimoji="1" lang="ja-JP" altLang="en-US" sz="1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2451" y="4149080"/>
            <a:ext cx="864002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altLang="ja-JP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Taking advantage of the independence of each grid point in the LETKF, having a simple mask file enables skipping unnecessary computations.</a:t>
            </a:r>
          </a:p>
          <a:p>
            <a:pPr marL="342900" indent="-342900">
              <a:buFont typeface="Wingdings" pitchFamily="2" charset="2"/>
              <a:buChar char="Ø"/>
            </a:pPr>
            <a:endParaRPr lang="en-US" altLang="ja-JP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US" altLang="ja-JP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Additional I/O could be a significant drawback.</a:t>
            </a:r>
          </a:p>
        </p:txBody>
      </p:sp>
    </p:spTree>
    <p:extLst>
      <p:ext uri="{BB962C8B-B14F-4D97-AF65-F5344CB8AC3E}">
        <p14:creationId xmlns:p14="http://schemas.microsoft.com/office/powerpoint/2010/main" val="369776686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Enhanced localization</a:t>
            </a:r>
            <a:endParaRPr kumimoji="1" lang="ja-JP" altLang="en-US" dirty="0"/>
          </a:p>
        </p:txBody>
      </p:sp>
      <p:pic>
        <p:nvPicPr>
          <p:cNvPr id="3074" name="Picture 2" descr="C:\Users\miyoshi\Desktop\Picture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742" y="902732"/>
            <a:ext cx="5370513" cy="384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2451" y="4869160"/>
            <a:ext cx="86400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altLang="ja-JP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We can define different localization scales at each grid point.</a:t>
            </a:r>
          </a:p>
          <a:p>
            <a:pPr marL="342900" indent="-342900">
              <a:buFont typeface="Wingdings" pitchFamily="2" charset="2"/>
              <a:buChar char="Ø"/>
            </a:pPr>
            <a:endParaRPr lang="en-US" altLang="ja-JP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US" altLang="ja-JP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We may want to have tighter localization in the higher-resolution region(s).</a:t>
            </a:r>
          </a:p>
        </p:txBody>
      </p:sp>
    </p:spTree>
    <p:extLst>
      <p:ext uri="{BB962C8B-B14F-4D97-AF65-F5344CB8AC3E}">
        <p14:creationId xmlns:p14="http://schemas.microsoft.com/office/powerpoint/2010/main" val="324370383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List of experiments</a:t>
            </a:r>
            <a:endParaRPr kumimoji="1" lang="ja-JP" alt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6984670"/>
              </p:ext>
            </p:extLst>
          </p:nvPr>
        </p:nvGraphicFramePr>
        <p:xfrm>
          <a:off x="251520" y="1268760"/>
          <a:ext cx="8640961" cy="2392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0"/>
                <a:gridCol w="2160240"/>
                <a:gridCol w="2160240"/>
                <a:gridCol w="2880321"/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Experiments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Forecast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Analysis resolution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Localization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CTRL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60/20-km 2-way nest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60-km only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400 km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2WAY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60/20-km 2-way nest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mtClean="0"/>
                        <a:t>60/20-km</a:t>
                      </a:r>
                      <a:r>
                        <a:rPr kumimoji="1" lang="en-US" altLang="ja-JP" baseline="0" smtClean="0"/>
                        <a:t> heterogeneous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400 km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2WAY-LOC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60/20-km 2-way</a:t>
                      </a:r>
                      <a:r>
                        <a:rPr kumimoji="1" lang="en-US" altLang="ja-JP" baseline="0" dirty="0" smtClean="0"/>
                        <a:t> nest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60/20-km</a:t>
                      </a:r>
                      <a:r>
                        <a:rPr kumimoji="1" lang="en-US" altLang="ja-JP" baseline="0" dirty="0" smtClean="0"/>
                        <a:t> heterogeneous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baseline="0" dirty="0" smtClean="0"/>
                        <a:t>200 km for the inner domain, 400 km elsewhere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60KM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60-km only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60-km</a:t>
                      </a:r>
                      <a:r>
                        <a:rPr kumimoji="1" lang="en-US" altLang="ja-JP" baseline="0" dirty="0" smtClean="0"/>
                        <a:t> only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400 km</a:t>
                      </a:r>
                      <a:endParaRPr kumimoji="1" lang="ja-JP" alt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35385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Covariance structure near </a:t>
            </a:r>
            <a:r>
              <a:rPr lang="en-US" altLang="ja-JP" dirty="0" err="1" smtClean="0"/>
              <a:t>Sinlaku</a:t>
            </a:r>
            <a:endParaRPr kumimoji="1" lang="ja-JP" altLang="en-US" dirty="0"/>
          </a:p>
        </p:txBody>
      </p:sp>
      <p:pic>
        <p:nvPicPr>
          <p:cNvPr id="4098" name="Picture 2" descr="C:\Users\miyoshi\Downloads\corr_U05-U05_2008091012_2WAY_T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215" y="772937"/>
            <a:ext cx="4191000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miyoshi\Downloads\corr_U05-U05_2008091012_2WAY_LOC_T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215" y="3704210"/>
            <a:ext cx="4191000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miyoshi\Downloads\corr_U05-U05_2008091012_CTRL_TY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34" r="7561"/>
          <a:stretch/>
        </p:blipFill>
        <p:spPr bwMode="auto">
          <a:xfrm>
            <a:off x="5516695" y="2276872"/>
            <a:ext cx="3281763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381" y="1990619"/>
            <a:ext cx="23807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20-km grid spacing</a:t>
            </a:r>
          </a:p>
          <a:p>
            <a:r>
              <a:rPr lang="en-US" altLang="ja-JP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400-km localization</a:t>
            </a:r>
            <a:endParaRPr lang="ja-JP" altLang="en-US" sz="2000" dirty="0"/>
          </a:p>
        </p:txBody>
      </p:sp>
      <p:sp>
        <p:nvSpPr>
          <p:cNvPr id="7" name="Rectangle 6"/>
          <p:cNvSpPr/>
          <p:nvPr/>
        </p:nvSpPr>
        <p:spPr>
          <a:xfrm>
            <a:off x="1381" y="4921892"/>
            <a:ext cx="23807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20-km grid spacing</a:t>
            </a:r>
          </a:p>
          <a:p>
            <a:r>
              <a:rPr lang="en-US" altLang="ja-JP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altLang="ja-JP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00-km</a:t>
            </a:r>
            <a:r>
              <a:rPr lang="en-US" altLang="ja-JP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localization</a:t>
            </a:r>
            <a:endParaRPr lang="ja-JP" alt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5926729" y="1628800"/>
            <a:ext cx="24616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en-US" altLang="ja-JP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0-km</a:t>
            </a:r>
            <a:r>
              <a:rPr lang="en-US" altLang="ja-JP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ja-JP" sz="20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grid spacing</a:t>
            </a:r>
          </a:p>
          <a:p>
            <a:r>
              <a:rPr lang="en-US" altLang="ja-JP" sz="20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400-km localization</a:t>
            </a:r>
            <a:endParaRPr lang="ja-JP" alt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1691680" y="772937"/>
            <a:ext cx="11491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latin typeface="Arial Black" pitchFamily="34" charset="0"/>
              </a:rPr>
              <a:t>2WAY</a:t>
            </a:r>
            <a:endParaRPr kumimoji="1" lang="ja-JP" altLang="en-US" dirty="0">
              <a:latin typeface="Arial Black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46288" y="3704210"/>
            <a:ext cx="19205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latin typeface="Arial Black" pitchFamily="34" charset="0"/>
              </a:rPr>
              <a:t>2WAY-LOC</a:t>
            </a:r>
            <a:endParaRPr kumimoji="1" lang="ja-JP" altLang="en-US" dirty="0">
              <a:latin typeface="Arial Black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63914" y="2290991"/>
            <a:ext cx="10903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latin typeface="Arial Black" pitchFamily="34" charset="0"/>
              </a:rPr>
              <a:t>CTRL</a:t>
            </a:r>
            <a:endParaRPr kumimoji="1" lang="ja-JP" altLang="en-US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173875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Results: better representing </a:t>
            </a:r>
            <a:r>
              <a:rPr kumimoji="1" lang="en-US" altLang="ja-JP" dirty="0" err="1" smtClean="0"/>
              <a:t>Sinlaku</a:t>
            </a:r>
            <a:endParaRPr kumimoji="1" lang="ja-JP" altLang="en-US" dirty="0"/>
          </a:p>
        </p:txBody>
      </p:sp>
      <p:pic>
        <p:nvPicPr>
          <p:cNvPr id="5122" name="Picture 2" descr="C:\Users\miyoshi\Downloads\typc_anal_2way_lo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587" y="1196752"/>
            <a:ext cx="5838826" cy="4086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377690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Analysis increments and analysis</a:t>
            </a:r>
            <a:endParaRPr kumimoji="1" lang="ja-JP" altLang="en-US" dirty="0"/>
          </a:p>
        </p:txBody>
      </p:sp>
      <p:pic>
        <p:nvPicPr>
          <p:cNvPr id="6147" name="Picture 3" descr="C:\Users\miyoshi\Downloads\incr_200809090600_CTR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777805"/>
            <a:ext cx="4191000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miyoshi\Downloads\200809090600_CTR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777806"/>
            <a:ext cx="4191000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miyoshi\Downloads\200809090600_2WAY_LOC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714750"/>
            <a:ext cx="4191000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55576" y="836712"/>
            <a:ext cx="10903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latin typeface="Arial Black" pitchFamily="34" charset="0"/>
              </a:rPr>
              <a:t>CTRL</a:t>
            </a:r>
            <a:endParaRPr kumimoji="1" lang="ja-JP" altLang="en-US" dirty="0">
              <a:latin typeface="Arial Black" pitchFamily="34" charset="0"/>
            </a:endParaRPr>
          </a:p>
        </p:txBody>
      </p:sp>
      <p:pic>
        <p:nvPicPr>
          <p:cNvPr id="6146" name="Picture 2" descr="C:\Users\miyoshi\Downloads\incr_200809090600_2WAY_LOC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714750"/>
            <a:ext cx="4191000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7504" y="3739624"/>
            <a:ext cx="19205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latin typeface="Arial Black" pitchFamily="34" charset="0"/>
              </a:rPr>
              <a:t>2WAY-LOC</a:t>
            </a:r>
            <a:endParaRPr kumimoji="1" lang="ja-JP" altLang="en-US" dirty="0">
              <a:latin typeface="Arial Black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 bwMode="auto">
          <a:xfrm>
            <a:off x="107504" y="3714750"/>
            <a:ext cx="887152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7C8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Rectangle 13"/>
          <p:cNvSpPr/>
          <p:nvPr/>
        </p:nvSpPr>
        <p:spPr>
          <a:xfrm>
            <a:off x="179512" y="1841598"/>
            <a:ext cx="15121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en-US" altLang="ja-JP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0-km</a:t>
            </a:r>
            <a:r>
              <a:rPr lang="en-US" altLang="ja-JP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resolution increments</a:t>
            </a:r>
            <a:endParaRPr lang="ja-JP" altLang="en-US" sz="2000" dirty="0"/>
          </a:p>
        </p:txBody>
      </p:sp>
      <p:sp>
        <p:nvSpPr>
          <p:cNvPr id="15" name="Rectangle 14"/>
          <p:cNvSpPr/>
          <p:nvPr/>
        </p:nvSpPr>
        <p:spPr>
          <a:xfrm>
            <a:off x="179512" y="4778543"/>
            <a:ext cx="15121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20-km</a:t>
            </a:r>
            <a:r>
              <a:rPr lang="en-US" altLang="ja-JP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resolution increments</a:t>
            </a:r>
            <a:endParaRPr lang="ja-JP" alt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4347183" y="698212"/>
            <a:ext cx="4796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800" dirty="0" smtClean="0"/>
              <a:t>0600 UTC, September 9, 2008: Best track 985hPa</a:t>
            </a:r>
            <a:endParaRPr kumimoji="1" lang="ja-JP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085014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A single case intensity forecast</a:t>
            </a:r>
            <a:endParaRPr kumimoji="1" lang="ja-JP" altLang="en-US" dirty="0"/>
          </a:p>
        </p:txBody>
      </p:sp>
      <p:pic>
        <p:nvPicPr>
          <p:cNvPr id="73730" name="Picture 2" descr="C:\Users\miyoshi\Downloads\typc_fcst2way_comp_20080910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68760"/>
            <a:ext cx="4114800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Arrow Connector 3"/>
          <p:cNvCxnSpPr/>
          <p:nvPr/>
        </p:nvCxnSpPr>
        <p:spPr bwMode="auto">
          <a:xfrm flipH="1" flipV="1">
            <a:off x="4129608" y="2303403"/>
            <a:ext cx="720080" cy="18002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" name="Straight Arrow Connector 5"/>
          <p:cNvCxnSpPr/>
          <p:nvPr/>
        </p:nvCxnSpPr>
        <p:spPr bwMode="auto">
          <a:xfrm flipH="1">
            <a:off x="4129608" y="2483423"/>
            <a:ext cx="720080" cy="18002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4842166" y="2252590"/>
            <a:ext cx="42968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Without assimilating </a:t>
            </a:r>
            <a:r>
              <a:rPr lang="en-US" altLang="ja-JP" dirty="0" err="1" smtClean="0"/>
              <a:t>dropsondes</a:t>
            </a:r>
            <a:endParaRPr kumimoji="1" lang="ja-JP" altLang="en-US" dirty="0"/>
          </a:p>
        </p:txBody>
      </p:sp>
      <p:sp>
        <p:nvSpPr>
          <p:cNvPr id="14" name="Rectangle 13"/>
          <p:cNvSpPr/>
          <p:nvPr/>
        </p:nvSpPr>
        <p:spPr>
          <a:xfrm>
            <a:off x="179512" y="980728"/>
            <a:ext cx="49135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Intial</a:t>
            </a:r>
            <a:r>
              <a:rPr lang="en-US" altLang="ja-JP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time: 0000UTC September 10, 2008</a:t>
            </a:r>
            <a:endParaRPr lang="ja-JP" alt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5004048" y="3212976"/>
            <a:ext cx="3600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err="1" smtClean="0">
                <a:solidFill>
                  <a:srgbClr val="0000FF"/>
                </a:solidFill>
              </a:rPr>
              <a:t>Dropsonde</a:t>
            </a:r>
            <a:r>
              <a:rPr kumimoji="1" lang="en-US" altLang="ja-JP" dirty="0" smtClean="0">
                <a:solidFill>
                  <a:srgbClr val="0000FF"/>
                </a:solidFill>
              </a:rPr>
              <a:t> data played an important role in higher-resolution data assimilation in this case.</a:t>
            </a:r>
            <a:endParaRPr kumimoji="1" lang="ja-JP" alt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21455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Future plans</a:t>
            </a:r>
            <a:endParaRPr kumimoji="1" lang="ja-JP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1583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Plans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5832648"/>
          </a:xfrm>
        </p:spPr>
        <p:txBody>
          <a:bodyPr/>
          <a:lstStyle/>
          <a:p>
            <a:r>
              <a:rPr lang="en-US" altLang="ja-JP" i="1" u="sng" dirty="0" smtClean="0">
                <a:solidFill>
                  <a:srgbClr val="0000FF"/>
                </a:solidFill>
              </a:rPr>
              <a:t>Further analysis and forecast</a:t>
            </a:r>
          </a:p>
          <a:p>
            <a:pPr lvl="1"/>
            <a:r>
              <a:rPr lang="en-US" altLang="ja-JP" dirty="0" smtClean="0"/>
              <a:t>Investigating air-sea coupled covariance around TC</a:t>
            </a:r>
          </a:p>
          <a:p>
            <a:pPr lvl="2"/>
            <a:r>
              <a:rPr lang="en-US" altLang="ja-JP" dirty="0" smtClean="0"/>
              <a:t>CFES-LETKF analyses and forecasts</a:t>
            </a:r>
          </a:p>
          <a:p>
            <a:pPr lvl="1"/>
            <a:r>
              <a:rPr lang="en-US" altLang="ja-JP" dirty="0" smtClean="0"/>
              <a:t>Higher-resolution runs (convection permitting ~5 km)</a:t>
            </a:r>
          </a:p>
          <a:p>
            <a:pPr lvl="1"/>
            <a:r>
              <a:rPr lang="en-US" altLang="ja-JP" dirty="0" smtClean="0"/>
              <a:t>Predictability studies by ensemble prediction</a:t>
            </a:r>
          </a:p>
          <a:p>
            <a:pPr lvl="2"/>
            <a:r>
              <a:rPr lang="en-US" altLang="ja-JP" dirty="0" smtClean="0"/>
              <a:t>Comparing ensemble members and evolution of perturbation fields will have insights about physical mechanisms of formation/intensification</a:t>
            </a:r>
          </a:p>
          <a:p>
            <a:pPr lvl="1"/>
            <a:r>
              <a:rPr lang="en-US" altLang="ja-JP" dirty="0" smtClean="0"/>
              <a:t>Statistical analysis of impacts of </a:t>
            </a:r>
            <a:r>
              <a:rPr lang="en-US" altLang="ja-JP" dirty="0" err="1" smtClean="0"/>
              <a:t>dropsonde</a:t>
            </a:r>
            <a:r>
              <a:rPr lang="en-US" altLang="ja-JP" dirty="0" smtClean="0"/>
              <a:t> data</a:t>
            </a:r>
          </a:p>
          <a:p>
            <a:pPr lvl="2"/>
            <a:r>
              <a:rPr lang="en-US" altLang="ja-JP" dirty="0" smtClean="0"/>
              <a:t>Composite analysis, etc.</a:t>
            </a:r>
          </a:p>
          <a:p>
            <a:pPr lvl="1"/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235079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Ideas for future project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5832648"/>
          </a:xfrm>
        </p:spPr>
        <p:txBody>
          <a:bodyPr/>
          <a:lstStyle/>
          <a:p>
            <a:r>
              <a:rPr lang="en-US" altLang="ja-JP" i="1" u="sng" dirty="0" smtClean="0">
                <a:solidFill>
                  <a:srgbClr val="0000FF"/>
                </a:solidFill>
              </a:rPr>
              <a:t>R2O considerations</a:t>
            </a:r>
          </a:p>
          <a:p>
            <a:pPr lvl="1"/>
            <a:r>
              <a:rPr lang="en-US" altLang="ja-JP" dirty="0" smtClean="0"/>
              <a:t>Applying WRF-LETKF to the COAMPS-TC / HWRF</a:t>
            </a:r>
          </a:p>
          <a:p>
            <a:pPr lvl="1"/>
            <a:r>
              <a:rPr lang="en-US" altLang="ja-JP" dirty="0" smtClean="0"/>
              <a:t>Train students to be familiar with operational systems</a:t>
            </a:r>
          </a:p>
          <a:p>
            <a:r>
              <a:rPr lang="en-US" altLang="ja-JP" i="1" u="sng" dirty="0" smtClean="0">
                <a:solidFill>
                  <a:srgbClr val="0000FF"/>
                </a:solidFill>
              </a:rPr>
              <a:t>Scientific Challenges</a:t>
            </a:r>
            <a:endParaRPr lang="en-US" altLang="ja-JP" i="1" u="sng" dirty="0">
              <a:solidFill>
                <a:srgbClr val="0000FF"/>
              </a:solidFill>
            </a:endParaRPr>
          </a:p>
          <a:p>
            <a:pPr lvl="1"/>
            <a:r>
              <a:rPr lang="en-US" altLang="ja-JP" dirty="0" err="1" smtClean="0"/>
              <a:t>Mesoscale</a:t>
            </a:r>
            <a:r>
              <a:rPr lang="en-US" altLang="ja-JP" dirty="0" smtClean="0"/>
              <a:t> Air-Sea-Coupled Data Assimilation</a:t>
            </a:r>
          </a:p>
          <a:p>
            <a:pPr lvl="2"/>
            <a:r>
              <a:rPr lang="en-US" altLang="ja-JP" dirty="0" smtClean="0"/>
              <a:t>Insights from our research on SST perturbations encourage further studies in this direction.</a:t>
            </a:r>
          </a:p>
          <a:p>
            <a:pPr lvl="2"/>
            <a:r>
              <a:rPr lang="en-US" altLang="ja-JP" dirty="0" smtClean="0"/>
              <a:t>Best use of AXBT ocean profiles (TCS-08/ITOP-10)</a:t>
            </a:r>
          </a:p>
          <a:p>
            <a:pPr lvl="1"/>
            <a:r>
              <a:rPr lang="en-US" altLang="ja-JP" dirty="0" smtClean="0"/>
              <a:t>Model parameter estimation</a:t>
            </a:r>
          </a:p>
          <a:p>
            <a:pPr lvl="2"/>
            <a:r>
              <a:rPr lang="en-US" altLang="ja-JP" dirty="0" smtClean="0"/>
              <a:t>LETKF can estimate model parameters using observations</a:t>
            </a:r>
          </a:p>
          <a:p>
            <a:pPr lvl="2"/>
            <a:r>
              <a:rPr lang="en-US" altLang="ja-JP" dirty="0" smtClean="0"/>
              <a:t>Boundary-layer physics, convection, etc.</a:t>
            </a:r>
          </a:p>
          <a:p>
            <a:pPr lvl="2"/>
            <a:r>
              <a:rPr lang="en-US" altLang="ja-JP" dirty="0" smtClean="0"/>
              <a:t>Even surface fluxes can be estimated (Kang and </a:t>
            </a:r>
            <a:r>
              <a:rPr lang="en-US" altLang="ja-JP" dirty="0" err="1" smtClean="0"/>
              <a:t>Kalnay</a:t>
            </a:r>
            <a:r>
              <a:rPr lang="en-US" altLang="ja-JP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71425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596064" cy="762000"/>
          </a:xfrm>
        </p:spPr>
        <p:txBody>
          <a:bodyPr/>
          <a:lstStyle/>
          <a:p>
            <a:r>
              <a:rPr lang="en-US" altLang="ja-JP" dirty="0" smtClean="0"/>
              <a:t>Running-In-Place </a:t>
            </a:r>
            <a:r>
              <a:rPr lang="en-US" altLang="ja-JP" sz="3600" dirty="0" smtClean="0"/>
              <a:t>(RIP, </a:t>
            </a:r>
            <a:r>
              <a:rPr lang="en-US" altLang="ja-JP" sz="2400" dirty="0" err="1" smtClean="0"/>
              <a:t>Kalnay</a:t>
            </a:r>
            <a:r>
              <a:rPr lang="en-US" altLang="ja-JP" sz="2400" dirty="0" smtClean="0"/>
              <a:t> and Yang 2008</a:t>
            </a:r>
            <a:r>
              <a:rPr lang="en-US" altLang="ja-JP" sz="3600" dirty="0" smtClean="0"/>
              <a:t>)</a:t>
            </a:r>
            <a:endParaRPr kumimoji="1" lang="ja-JP" altLang="en-US" dirty="0"/>
          </a:p>
        </p:txBody>
      </p: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843945" y="1095375"/>
            <a:ext cx="7002462" cy="3173264"/>
            <a:chOff x="998220" y="1661358"/>
            <a:chExt cx="7002780" cy="3172931"/>
          </a:xfrm>
        </p:grpSpPr>
        <p:pic>
          <p:nvPicPr>
            <p:cNvPr id="5" name="Picture 7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998220" y="1661358"/>
              <a:ext cx="7002780" cy="3017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Box 8"/>
            <p:cNvSpPr txBox="1">
              <a:spLocks noChangeArrowheads="1"/>
            </p:cNvSpPr>
            <p:nvPr/>
          </p:nvSpPr>
          <p:spPr bwMode="auto">
            <a:xfrm>
              <a:off x="1575415" y="4218801"/>
              <a:ext cx="649402" cy="6154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 tIns="0" bIns="0">
              <a:prstTxWarp prst="textNoShape">
                <a:avLst/>
              </a:prstTxWarp>
              <a:spAutoFit/>
            </a:bodyPr>
            <a:lstStyle/>
            <a:p>
              <a:r>
                <a:rPr lang="en-US" altLang="zh-TW" i="1" dirty="0">
                  <a:latin typeface="Times New Roman" pitchFamily="-107" charset="0"/>
                  <a:ea typeface="Times New Roman" pitchFamily="-107" charset="0"/>
                  <a:cs typeface="Times New Roman" pitchFamily="-107" charset="0"/>
                </a:rPr>
                <a:t>t</a:t>
              </a:r>
              <a:r>
                <a:rPr lang="en-US" altLang="zh-TW" baseline="-25000" dirty="0">
                  <a:latin typeface="Times New Roman" pitchFamily="-107" charset="0"/>
                  <a:ea typeface="Times New Roman" pitchFamily="-107" charset="0"/>
                  <a:cs typeface="Times New Roman" pitchFamily="-107" charset="0"/>
                </a:rPr>
                <a:t>n-1</a:t>
              </a:r>
            </a:p>
            <a:p>
              <a:endParaRPr lang="en-US" altLang="zh-TW" baseline="-25000" dirty="0">
                <a:latin typeface="Times New Roman" pitchFamily="-107" charset="0"/>
                <a:ea typeface="Times New Roman" pitchFamily="-107" charset="0"/>
                <a:cs typeface="Times New Roman" pitchFamily="-107" charset="0"/>
              </a:endParaRPr>
            </a:p>
          </p:txBody>
        </p:sp>
        <p:sp>
          <p:nvSpPr>
            <p:cNvPr id="7" name="TextBox 9"/>
            <p:cNvSpPr txBox="1">
              <a:spLocks noChangeArrowheads="1"/>
            </p:cNvSpPr>
            <p:nvPr/>
          </p:nvSpPr>
          <p:spPr bwMode="auto">
            <a:xfrm>
              <a:off x="7391400" y="4186535"/>
              <a:ext cx="481985" cy="46166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tIns="0" bIns="0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altLang="zh-TW" i="1">
                  <a:latin typeface="Times New Roman" pitchFamily="-107" charset="0"/>
                  <a:ea typeface="Times New Roman" pitchFamily="-107" charset="0"/>
                  <a:cs typeface="Times New Roman" pitchFamily="-107" charset="0"/>
                </a:rPr>
                <a:t>t</a:t>
              </a:r>
              <a:r>
                <a:rPr lang="en-US" altLang="zh-TW" baseline="-25000">
                  <a:latin typeface="Times New Roman" pitchFamily="-107" charset="0"/>
                  <a:ea typeface="Times New Roman" pitchFamily="-107" charset="0"/>
                  <a:cs typeface="Times New Roman" pitchFamily="-107" charset="0"/>
                </a:rPr>
                <a:t>n</a:t>
              </a:r>
            </a:p>
            <a:p>
              <a:endParaRPr lang="en-US" altLang="zh-TW" baseline="-25000">
                <a:latin typeface="Times New Roman" pitchFamily="-107" charset="0"/>
                <a:ea typeface="Times New Roman" pitchFamily="-107" charset="0"/>
                <a:cs typeface="Times New Roman" pitchFamily="-107" charset="0"/>
              </a:endParaRPr>
            </a:p>
          </p:txBody>
        </p:sp>
        <p:sp>
          <p:nvSpPr>
            <p:cNvPr id="8" name="TextBox 12"/>
            <p:cNvSpPr txBox="1">
              <a:spLocks noChangeArrowheads="1"/>
            </p:cNvSpPr>
            <p:nvPr/>
          </p:nvSpPr>
          <p:spPr bwMode="auto">
            <a:xfrm>
              <a:off x="1752647" y="2714571"/>
              <a:ext cx="228553" cy="21159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lnSpc>
                  <a:spcPts val="1463"/>
                </a:lnSpc>
              </a:pPr>
              <a:r>
                <a:rPr lang="en-US" altLang="zh-TW" sz="2000">
                  <a:solidFill>
                    <a:srgbClr val="0000FF"/>
                  </a:solidFill>
                  <a:latin typeface="Wingdings" pitchFamily="-107" charset="2"/>
                  <a:ea typeface="新細明體" pitchFamily="-107" charset="-120"/>
                  <a:cs typeface="新細明體" pitchFamily="-107" charset="-120"/>
                </a:rPr>
                <a:t></a:t>
              </a:r>
              <a:endParaRPr lang="en-US" altLang="zh-TW" sz="2000">
                <a:solidFill>
                  <a:srgbClr val="0000FF"/>
                </a:solidFill>
                <a:latin typeface="Corbel" pitchFamily="-107" charset="0"/>
                <a:ea typeface="新細明體" pitchFamily="-107" charset="-120"/>
                <a:cs typeface="新細明體" pitchFamily="-107" charset="-120"/>
              </a:endParaRPr>
            </a:p>
          </p:txBody>
        </p:sp>
        <p:sp>
          <p:nvSpPr>
            <p:cNvPr id="9" name="TextBox 14"/>
            <p:cNvSpPr txBox="1">
              <a:spLocks noChangeArrowheads="1"/>
            </p:cNvSpPr>
            <p:nvPr/>
          </p:nvSpPr>
          <p:spPr bwMode="auto">
            <a:xfrm>
              <a:off x="1752600" y="3380184"/>
              <a:ext cx="228553" cy="21159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lnSpc>
                  <a:spcPts val="1463"/>
                </a:lnSpc>
              </a:pPr>
              <a:r>
                <a:rPr lang="en-US" altLang="zh-TW" sz="2000">
                  <a:solidFill>
                    <a:srgbClr val="0000FF"/>
                  </a:solidFill>
                  <a:latin typeface="Wingdings" pitchFamily="-107" charset="2"/>
                  <a:ea typeface="新細明體" pitchFamily="-107" charset="-120"/>
                  <a:cs typeface="新細明體" pitchFamily="-107" charset="-120"/>
                </a:rPr>
                <a:t></a:t>
              </a:r>
              <a:endParaRPr lang="en-US" altLang="zh-TW" sz="2000">
                <a:solidFill>
                  <a:srgbClr val="0000FF"/>
                </a:solidFill>
                <a:latin typeface="Corbel" pitchFamily="-107" charset="0"/>
                <a:ea typeface="新細明體" pitchFamily="-107" charset="-120"/>
                <a:cs typeface="新細明體" pitchFamily="-107" charset="-120"/>
              </a:endParaRPr>
            </a:p>
          </p:txBody>
        </p:sp>
        <p:sp>
          <p:nvSpPr>
            <p:cNvPr id="10" name="TextBox 15"/>
            <p:cNvSpPr txBox="1">
              <a:spLocks noChangeArrowheads="1"/>
            </p:cNvSpPr>
            <p:nvPr/>
          </p:nvSpPr>
          <p:spPr bwMode="auto">
            <a:xfrm>
              <a:off x="7543800" y="2087914"/>
              <a:ext cx="228553" cy="21159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lnSpc>
                  <a:spcPts val="1463"/>
                </a:lnSpc>
              </a:pPr>
              <a:r>
                <a:rPr lang="en-US" altLang="zh-TW" sz="2000">
                  <a:solidFill>
                    <a:srgbClr val="0000FF"/>
                  </a:solidFill>
                  <a:latin typeface="Wingdings" pitchFamily="-107" charset="2"/>
                  <a:ea typeface="新細明體" pitchFamily="-107" charset="-120"/>
                  <a:cs typeface="新細明體" pitchFamily="-107" charset="-120"/>
                </a:rPr>
                <a:t></a:t>
              </a:r>
              <a:endParaRPr lang="en-US" altLang="zh-TW" sz="2000">
                <a:solidFill>
                  <a:srgbClr val="0000FF"/>
                </a:solidFill>
                <a:latin typeface="Corbel" pitchFamily="-107" charset="0"/>
                <a:ea typeface="新細明體" pitchFamily="-107" charset="-120"/>
                <a:cs typeface="新細明體" pitchFamily="-107" charset="-120"/>
              </a:endParaRPr>
            </a:p>
          </p:txBody>
        </p:sp>
        <p:sp>
          <p:nvSpPr>
            <p:cNvPr id="11" name="TextBox 16"/>
            <p:cNvSpPr txBox="1">
              <a:spLocks noChangeArrowheads="1"/>
            </p:cNvSpPr>
            <p:nvPr/>
          </p:nvSpPr>
          <p:spPr bwMode="auto">
            <a:xfrm>
              <a:off x="7543800" y="2592199"/>
              <a:ext cx="237744" cy="25776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0" rIns="0" bIns="0">
              <a:prstTxWarp prst="textNoShape">
                <a:avLst/>
              </a:prstTxWarp>
              <a:spAutoFit/>
            </a:bodyPr>
            <a:lstStyle/>
            <a:p>
              <a:pPr>
                <a:lnSpc>
                  <a:spcPts val="1463"/>
                </a:lnSpc>
              </a:pPr>
              <a:r>
                <a:rPr lang="en-US" altLang="zh-TW" sz="2000">
                  <a:solidFill>
                    <a:srgbClr val="0000FF"/>
                  </a:solidFill>
                  <a:latin typeface="Wingdings" pitchFamily="-107" charset="2"/>
                  <a:ea typeface="新細明體" pitchFamily="-107" charset="-120"/>
                  <a:cs typeface="新細明體" pitchFamily="-107" charset="-120"/>
                </a:rPr>
                <a:t> </a:t>
              </a:r>
              <a:endParaRPr lang="en-US" altLang="zh-TW" sz="2000">
                <a:solidFill>
                  <a:srgbClr val="0000FF"/>
                </a:solidFill>
                <a:latin typeface="Corbel" pitchFamily="-107" charset="0"/>
                <a:ea typeface="新細明體" pitchFamily="-107" charset="-120"/>
                <a:cs typeface="新細明體" pitchFamily="-107" charset="-12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057130" y="1753423"/>
              <a:ext cx="1447866" cy="4396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>
                <a:solidFill>
                  <a:srgbClr val="FFFFFF"/>
                </a:solidFill>
                <a:ea typeface="ＭＳ Ｐゴシック" pitchFamily="-110" charset="-128"/>
                <a:cs typeface="ＭＳ Ｐゴシック" pitchFamily="-110" charset="-128"/>
              </a:endParaRPr>
            </a:p>
          </p:txBody>
        </p:sp>
        <p:sp>
          <p:nvSpPr>
            <p:cNvPr id="13" name="TextBox 11"/>
            <p:cNvSpPr txBox="1">
              <a:spLocks noChangeArrowheads="1"/>
            </p:cNvSpPr>
            <p:nvPr/>
          </p:nvSpPr>
          <p:spPr bwMode="auto">
            <a:xfrm>
              <a:off x="1764143" y="2907629"/>
              <a:ext cx="292987" cy="23213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lnSpc>
                  <a:spcPts val="1463"/>
                </a:lnSpc>
              </a:pPr>
              <a:r>
                <a:rPr lang="en-US" altLang="zh-TW" sz="2800">
                  <a:solidFill>
                    <a:srgbClr val="FF0000"/>
                  </a:solidFill>
                  <a:latin typeface="Zapf Dingbats" pitchFamily="-107" charset="2"/>
                  <a:ea typeface="新細明體" pitchFamily="-107" charset="-120"/>
                  <a:cs typeface="新細明體" pitchFamily="-107" charset="-120"/>
                </a:rPr>
                <a:t>★</a:t>
              </a:r>
              <a:endParaRPr lang="en-US" altLang="zh-TW" sz="2800">
                <a:solidFill>
                  <a:srgbClr val="FF0000"/>
                </a:solidFill>
                <a:latin typeface="Corbel" pitchFamily="-107" charset="0"/>
                <a:ea typeface="新細明體" pitchFamily="-107" charset="-120"/>
                <a:cs typeface="新細明體" pitchFamily="-107" charset="-120"/>
              </a:endParaRPr>
            </a:p>
          </p:txBody>
        </p:sp>
      </p:grp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1862731"/>
              </p:ext>
            </p:extLst>
          </p:nvPr>
        </p:nvGraphicFramePr>
        <p:xfrm>
          <a:off x="417736" y="4113212"/>
          <a:ext cx="3427413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4" name="Equation" r:id="rId4" imgW="2146300" imgH="469900" progId="Equation.DSMT4">
                  <p:embed/>
                </p:oleObj>
              </mc:Choice>
              <mc:Fallback>
                <p:oleObj name="Equation" r:id="rId4" imgW="2146300" imgH="4699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736" y="4113212"/>
                        <a:ext cx="3427413" cy="74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6994762"/>
              </p:ext>
            </p:extLst>
          </p:nvPr>
        </p:nvGraphicFramePr>
        <p:xfrm>
          <a:off x="5984875" y="4122738"/>
          <a:ext cx="2711450" cy="84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" name="Equation" r:id="rId6" imgW="1549400" imgH="482600" progId="Equation.3">
                  <p:embed/>
                </p:oleObj>
              </mc:Choice>
              <mc:Fallback>
                <p:oleObj name="Equation" r:id="rId6" imgW="1549400" imgH="4826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4875" y="4122738"/>
                        <a:ext cx="2711450" cy="842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/>
          <p:cNvSpPr/>
          <p:nvPr/>
        </p:nvSpPr>
        <p:spPr>
          <a:xfrm>
            <a:off x="539552" y="932900"/>
            <a:ext cx="57294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 smtClean="0">
                <a:solidFill>
                  <a:srgbClr val="0000FF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4D-LETKF:</a:t>
            </a:r>
            <a:r>
              <a:rPr lang="en-US" altLang="ja-JP" b="1" dirty="0">
                <a:solidFill>
                  <a:srgbClr val="0000FF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 </a:t>
            </a:r>
            <a:r>
              <a:rPr lang="en-US" altLang="ja-JP" b="1" dirty="0" smtClean="0">
                <a:solidFill>
                  <a:srgbClr val="0000FF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Ensemble </a:t>
            </a:r>
            <a:r>
              <a:rPr lang="en-US" altLang="ja-JP" b="1" dirty="0" err="1" smtClean="0">
                <a:solidFill>
                  <a:srgbClr val="0000FF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Kalman</a:t>
            </a:r>
            <a:r>
              <a:rPr lang="en-US" altLang="ja-JP" b="1" dirty="0" smtClean="0">
                <a:solidFill>
                  <a:srgbClr val="0000FF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 Smoother</a:t>
            </a:r>
            <a:endParaRPr lang="ja-JP" altLang="en-US" b="1" dirty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9551" y="5013176"/>
            <a:ext cx="828486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i="1" u="sng" dirty="0" smtClean="0">
                <a:solidFill>
                  <a:srgbClr val="C00000"/>
                </a:solidFill>
                <a:latin typeface="+mn-lt"/>
                <a:ea typeface="Arial Unicode MS" pitchFamily="50" charset="-128"/>
                <a:cs typeface="Arial Unicode MS" pitchFamily="50" charset="-128"/>
              </a:rPr>
              <a:t>Running-In-Place (RIP) method:</a:t>
            </a:r>
          </a:p>
          <a:p>
            <a:pPr marL="457200" indent="-457200">
              <a:buFont typeface="+mj-lt"/>
              <a:buAutoNum type="arabicPeriod"/>
            </a:pPr>
            <a:r>
              <a:rPr kumimoji="1" lang="en-US" altLang="ja-JP" sz="2000" dirty="0" smtClean="0">
                <a:solidFill>
                  <a:srgbClr val="C0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Update </a:t>
            </a:r>
            <a:r>
              <a:rPr lang="en-US" altLang="ja-JP" sz="2000" dirty="0" smtClean="0">
                <a:solidFill>
                  <a:srgbClr val="C0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the </a:t>
            </a:r>
            <a:r>
              <a:rPr kumimoji="1" lang="en-US" altLang="ja-JP" sz="2000" dirty="0" smtClean="0">
                <a:solidFill>
                  <a:srgbClr val="C0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state (</a:t>
            </a:r>
            <a:r>
              <a:rPr kumimoji="1" lang="ja-JP" altLang="en-US" sz="2000" dirty="0" smtClean="0">
                <a:solidFill>
                  <a:srgbClr val="C0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★</a:t>
            </a:r>
            <a:r>
              <a:rPr kumimoji="1" lang="en-US" altLang="ja-JP" sz="2000" dirty="0" smtClean="0">
                <a:solidFill>
                  <a:srgbClr val="C0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) at </a:t>
            </a:r>
            <a:r>
              <a:rPr kumimoji="1" lang="en-US" altLang="ja-JP" sz="2000" i="1" dirty="0" smtClean="0">
                <a:solidFill>
                  <a:srgbClr val="C00000"/>
                </a:solidFill>
                <a:latin typeface="+mn-lt"/>
                <a:ea typeface="Arial Unicode MS" pitchFamily="50" charset="-128"/>
                <a:cs typeface="Arial Unicode MS" pitchFamily="50" charset="-128"/>
              </a:rPr>
              <a:t>t</a:t>
            </a:r>
            <a:r>
              <a:rPr kumimoji="1" lang="en-US" altLang="ja-JP" sz="2000" baseline="-25000" dirty="0" smtClean="0">
                <a:solidFill>
                  <a:srgbClr val="C00000"/>
                </a:solidFill>
                <a:latin typeface="+mn-lt"/>
                <a:ea typeface="Arial Unicode MS" pitchFamily="50" charset="-128"/>
                <a:cs typeface="Arial Unicode MS" pitchFamily="50" charset="-128"/>
              </a:rPr>
              <a:t>n-1</a:t>
            </a:r>
            <a:r>
              <a:rPr kumimoji="1" lang="en-US" altLang="ja-JP" sz="2000" dirty="0" smtClean="0">
                <a:solidFill>
                  <a:srgbClr val="C0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 using observations up to </a:t>
            </a:r>
            <a:r>
              <a:rPr kumimoji="1" lang="en-US" altLang="ja-JP" sz="2000" i="1" dirty="0" err="1" smtClean="0">
                <a:solidFill>
                  <a:srgbClr val="C00000"/>
                </a:solidFill>
                <a:latin typeface="+mn-lt"/>
                <a:ea typeface="Arial Unicode MS" pitchFamily="50" charset="-128"/>
                <a:cs typeface="Arial Unicode MS" pitchFamily="50" charset="-128"/>
              </a:rPr>
              <a:t>t</a:t>
            </a:r>
            <a:r>
              <a:rPr lang="en-US" altLang="ja-JP" sz="2000" baseline="-25000" dirty="0" err="1" smtClean="0">
                <a:solidFill>
                  <a:srgbClr val="C00000"/>
                </a:solidFill>
                <a:latin typeface="+mn-lt"/>
                <a:ea typeface="Arial Unicode MS" pitchFamily="50" charset="-128"/>
                <a:cs typeface="Arial Unicode MS" pitchFamily="50" charset="-128"/>
              </a:rPr>
              <a:t>n</a:t>
            </a:r>
            <a:r>
              <a:rPr lang="en-US" altLang="ja-JP" sz="2000" dirty="0" smtClean="0">
                <a:solidFill>
                  <a:srgbClr val="C0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 (smoother</a:t>
            </a:r>
            <a:r>
              <a:rPr lang="en-US" altLang="ja-JP" sz="2000" dirty="0">
                <a:solidFill>
                  <a:srgbClr val="C0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)</a:t>
            </a:r>
            <a:endParaRPr lang="en-US" altLang="ja-JP" sz="2000" baseline="-25000" dirty="0" smtClean="0">
              <a:solidFill>
                <a:srgbClr val="C00000"/>
              </a:solidFill>
              <a:latin typeface="+mn-lt"/>
              <a:ea typeface="Arial Unicode MS" pitchFamily="50" charset="-128"/>
              <a:cs typeface="Arial Unicode MS" pitchFamily="50" charset="-128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altLang="ja-JP" sz="2000" dirty="0" smtClean="0">
                <a:solidFill>
                  <a:srgbClr val="C0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Assimilate the same observations again (dealing with nonlinearity)</a:t>
            </a:r>
          </a:p>
          <a:p>
            <a:pPr marL="457200" indent="-457200">
              <a:buFont typeface="+mj-lt"/>
              <a:buAutoNum type="arabicPeriod"/>
            </a:pPr>
            <a:r>
              <a:rPr kumimoji="1" lang="en-US" altLang="ja-JP" sz="2000" dirty="0" smtClean="0">
                <a:solidFill>
                  <a:srgbClr val="C0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Repeat as long as we can extract information from the same obs.</a:t>
            </a:r>
            <a:endParaRPr kumimoji="1" lang="ja-JP" altLang="en-US" sz="2000" dirty="0">
              <a:solidFill>
                <a:srgbClr val="C00000"/>
              </a:solidFill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45454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ja-JP" smtClean="0"/>
              <a:t>The LETKF code is available at:</a:t>
            </a:r>
            <a:endParaRPr lang="ja-JP" altLang="en-US" smtClean="0"/>
          </a:p>
        </p:txBody>
      </p:sp>
      <p:sp>
        <p:nvSpPr>
          <p:cNvPr id="38915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ja-JP" smtClean="0">
                <a:solidFill>
                  <a:srgbClr val="0000FF"/>
                </a:solidFill>
              </a:rPr>
              <a:t>http://code.google.com/p/miyoshi/</a:t>
            </a:r>
            <a:endParaRPr lang="ja-JP" altLang="en-US" smtClean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In OSSE, RIP is very promising</a:t>
            </a:r>
            <a:endParaRPr kumimoji="1" lang="ja-JP" altLang="en-US" dirty="0"/>
          </a:p>
        </p:txBody>
      </p:sp>
      <p:pic>
        <p:nvPicPr>
          <p:cNvPr id="70658" name="Picture 2" descr="C:\Users\miyoshi\Desktop\Picture1.e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39809"/>
            <a:ext cx="5436615" cy="596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663874" y="1556792"/>
            <a:ext cx="334786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0000FF"/>
                </a:solidFill>
              </a:rPr>
              <a:t>Realistic observing systems are assumed, including </a:t>
            </a:r>
            <a:r>
              <a:rPr kumimoji="1" lang="en-US" altLang="ja-JP" dirty="0" err="1" smtClean="0">
                <a:solidFill>
                  <a:srgbClr val="0000FF"/>
                </a:solidFill>
              </a:rPr>
              <a:t>dropsondes</a:t>
            </a:r>
            <a:r>
              <a:rPr kumimoji="1" lang="en-US" altLang="ja-JP" dirty="0" smtClean="0">
                <a:solidFill>
                  <a:srgbClr val="0000FF"/>
                </a:solidFill>
              </a:rPr>
              <a:t> near the TC.</a:t>
            </a:r>
          </a:p>
          <a:p>
            <a:endParaRPr lang="en-US" altLang="ja-JP" dirty="0">
              <a:solidFill>
                <a:srgbClr val="0000FF"/>
              </a:solidFill>
            </a:endParaRPr>
          </a:p>
          <a:p>
            <a:r>
              <a:rPr kumimoji="1" lang="en-US" altLang="ja-JP" dirty="0" smtClean="0">
                <a:solidFill>
                  <a:srgbClr val="0000FF"/>
                </a:solidFill>
              </a:rPr>
              <a:t>Vortex strength and structure are clearly improved.</a:t>
            </a:r>
            <a:endParaRPr kumimoji="1" lang="ja-JP" altLang="en-US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20072" y="6224668"/>
            <a:ext cx="36824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Yang, Miyoshi and </a:t>
            </a:r>
            <a:r>
              <a:rPr kumimoji="1" lang="en-US" altLang="ja-JP" sz="2000" dirty="0" err="1" smtClean="0"/>
              <a:t>Kalnay</a:t>
            </a:r>
            <a:r>
              <a:rPr kumimoji="1" lang="en-US" altLang="ja-JP" sz="2000" dirty="0" smtClean="0"/>
              <a:t> (2012)</a:t>
            </a:r>
            <a:endParaRPr kumimoji="1" lang="ja-JP" alt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5309425" y="839807"/>
            <a:ext cx="37096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FF00FF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This is a simulation study.</a:t>
            </a:r>
            <a:endParaRPr kumimoji="1" lang="ja-JP" altLang="en-US" b="1" dirty="0">
              <a:solidFill>
                <a:srgbClr val="FF00FF"/>
              </a:solidFill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14042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Typhoon </a:t>
            </a:r>
            <a:r>
              <a:rPr kumimoji="1" lang="en-US" altLang="ja-JP" dirty="0" err="1" smtClean="0"/>
              <a:t>Sinlaku</a:t>
            </a:r>
            <a:r>
              <a:rPr kumimoji="1" lang="en-US" altLang="ja-JP" dirty="0" smtClean="0"/>
              <a:t> (2008)</a:t>
            </a:r>
            <a:endParaRPr kumimoji="1" lang="ja-JP" altLang="en-US" dirty="0"/>
          </a:p>
        </p:txBody>
      </p:sp>
      <p:pic>
        <p:nvPicPr>
          <p:cNvPr id="3" name="Picture 2" descr="中心気圧時系列グラフ：&#10;台風200813号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86153"/>
            <a:ext cx="4320480" cy="2672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10476" y="4499551"/>
            <a:ext cx="8903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Track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372200" y="4458784"/>
            <a:ext cx="9893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MSLP</a:t>
            </a:r>
            <a:endParaRPr lang="en-US" dirty="0"/>
          </a:p>
        </p:txBody>
      </p:sp>
      <p:pic>
        <p:nvPicPr>
          <p:cNvPr id="6" name="Picture 2" descr="台風経路図（小）&#10;(台風200813号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466" y="1894787"/>
            <a:ext cx="3528392" cy="2604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6674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0"/>
            <a:ext cx="8596064" cy="762000"/>
          </a:xfrm>
        </p:spPr>
        <p:txBody>
          <a:bodyPr/>
          <a:lstStyle/>
          <a:p>
            <a:r>
              <a:rPr lang="en-US" altLang="ja-JP" dirty="0" smtClean="0"/>
              <a:t>RIP impact on </a:t>
            </a:r>
            <a:r>
              <a:rPr lang="en-US" altLang="ja-JP" dirty="0" err="1" smtClean="0"/>
              <a:t>Sinlaku</a:t>
            </a:r>
            <a:r>
              <a:rPr lang="en-US" altLang="ja-JP" dirty="0" smtClean="0"/>
              <a:t> track forecast</a:t>
            </a:r>
            <a:endParaRPr kumimoji="1" lang="ja-JP" altLang="en-US" dirty="0"/>
          </a:p>
        </p:txBody>
      </p:sp>
      <p:pic>
        <p:nvPicPr>
          <p:cNvPr id="67586" name="Picture 2" descr="C:\Users\miyoshi\Desktop\Picture1.e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1" y="1268760"/>
            <a:ext cx="8967788" cy="490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6444208" y="6236556"/>
            <a:ext cx="24171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S.-C. Yang (2012)</a:t>
            </a:r>
            <a:endParaRPr kumimoji="1" lang="ja-JP" alt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5881400" y="807095"/>
            <a:ext cx="30075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FF00FF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This is the real case.</a:t>
            </a:r>
            <a:endParaRPr kumimoji="1" lang="ja-JP" altLang="en-US" b="1" dirty="0">
              <a:solidFill>
                <a:srgbClr val="FF00FF"/>
              </a:solidFill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38483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524056" cy="762000"/>
          </a:xfrm>
        </p:spPr>
        <p:txBody>
          <a:bodyPr/>
          <a:lstStyle/>
          <a:p>
            <a:r>
              <a:rPr lang="en-US" altLang="ja-JP" sz="4000" dirty="0" smtClean="0"/>
              <a:t>RIP impact on </a:t>
            </a:r>
            <a:r>
              <a:rPr lang="en-US" altLang="ja-JP" sz="4000" dirty="0" err="1" smtClean="0"/>
              <a:t>Sinlaku</a:t>
            </a:r>
            <a:r>
              <a:rPr lang="en-US" altLang="ja-JP" sz="4000" dirty="0" smtClean="0"/>
              <a:t> intensity forecast</a:t>
            </a:r>
            <a:endParaRPr kumimoji="1" lang="ja-JP" altLang="en-US" sz="4000" dirty="0"/>
          </a:p>
        </p:txBody>
      </p:sp>
      <p:pic>
        <p:nvPicPr>
          <p:cNvPr id="3" name="圖片 4" descr="CntPs-09-18z-LETKF-RIP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4" t="5270" r="19238" b="6696"/>
          <a:stretch>
            <a:fillRect/>
          </a:stretch>
        </p:blipFill>
        <p:spPr bwMode="auto">
          <a:xfrm>
            <a:off x="565238" y="1913934"/>
            <a:ext cx="3592513" cy="269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圖片 5" descr="CntPs-11-00z-LETKF-RIP.png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2" t="4375" r="19728" b="6235"/>
          <a:stretch>
            <a:fillRect/>
          </a:stretch>
        </p:blipFill>
        <p:spPr bwMode="auto">
          <a:xfrm>
            <a:off x="4527638" y="1913934"/>
            <a:ext cx="3594100" cy="269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字方塊 6"/>
          <p:cNvSpPr txBox="1">
            <a:spLocks noChangeArrowheads="1"/>
          </p:cNvSpPr>
          <p:nvPr/>
        </p:nvSpPr>
        <p:spPr bwMode="auto">
          <a:xfrm>
            <a:off x="935126" y="1461497"/>
            <a:ext cx="305705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pitchFamily="34" charset="0"/>
                <a:ea typeface="PMingLiU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itchFamily="34" charset="0"/>
                <a:ea typeface="PMingLiU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itchFamily="34" charset="0"/>
                <a:ea typeface="PMingLiU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itchFamily="34" charset="0"/>
                <a:ea typeface="PMingLiU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itchFamily="34" charset="0"/>
                <a:ea typeface="PMingLiU" pitchFamily="18" charset="-12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PMingLiU" pitchFamily="18" charset="-12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PMingLiU" pitchFamily="18" charset="-12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PMingLiU" pitchFamily="18" charset="-12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PMingLiU" pitchFamily="18" charset="-120"/>
              </a:defRPr>
            </a:lvl9pPr>
          </a:lstStyle>
          <a:p>
            <a:r>
              <a:rPr lang="en-US" altLang="zh-TW" sz="1800" dirty="0"/>
              <a:t>09/09 18Z </a:t>
            </a:r>
            <a:r>
              <a:rPr lang="en-US" altLang="zh-TW" sz="1800" dirty="0" smtClean="0"/>
              <a:t>(poor </a:t>
            </a:r>
            <a:r>
              <a:rPr lang="en-US" altLang="zh-TW" sz="1800" dirty="0" err="1" smtClean="0"/>
              <a:t>obs</a:t>
            </a:r>
            <a:r>
              <a:rPr lang="en-US" altLang="zh-TW" sz="1800" dirty="0" smtClean="0"/>
              <a:t> coverage)</a:t>
            </a:r>
            <a:endParaRPr lang="zh-TW" altLang="en-US" sz="1800" dirty="0"/>
          </a:p>
        </p:txBody>
      </p:sp>
      <p:sp>
        <p:nvSpPr>
          <p:cNvPr id="6" name="文字方塊 7"/>
          <p:cNvSpPr txBox="1">
            <a:spLocks noChangeArrowheads="1"/>
          </p:cNvSpPr>
          <p:nvPr/>
        </p:nvSpPr>
        <p:spPr bwMode="auto">
          <a:xfrm>
            <a:off x="4799101" y="1520234"/>
            <a:ext cx="303256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pitchFamily="34" charset="0"/>
                <a:ea typeface="PMingLiU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itchFamily="34" charset="0"/>
                <a:ea typeface="PMingLiU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itchFamily="34" charset="0"/>
                <a:ea typeface="PMingLiU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itchFamily="34" charset="0"/>
                <a:ea typeface="PMingLiU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itchFamily="34" charset="0"/>
                <a:ea typeface="PMingLiU" pitchFamily="18" charset="-12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PMingLiU" pitchFamily="18" charset="-12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PMingLiU" pitchFamily="18" charset="-12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PMingLiU" pitchFamily="18" charset="-12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PMingLiU" pitchFamily="18" charset="-120"/>
              </a:defRPr>
            </a:lvl9pPr>
          </a:lstStyle>
          <a:p>
            <a:r>
              <a:rPr lang="en-US" altLang="zh-TW" sz="1800" dirty="0" smtClean="0"/>
              <a:t>09/11 00Z(good </a:t>
            </a:r>
            <a:r>
              <a:rPr lang="en-US" altLang="zh-TW" sz="1800" dirty="0" err="1" smtClean="0"/>
              <a:t>obs</a:t>
            </a:r>
            <a:r>
              <a:rPr lang="en-US" altLang="zh-TW" sz="1800" dirty="0" smtClean="0"/>
              <a:t> coverage)</a:t>
            </a:r>
            <a:endParaRPr lang="zh-TW" altLang="en-US" sz="1800" dirty="0"/>
          </a:p>
        </p:txBody>
      </p:sp>
      <p:sp>
        <p:nvSpPr>
          <p:cNvPr id="7" name="文字方塊 8"/>
          <p:cNvSpPr txBox="1">
            <a:spLocks noChangeArrowheads="1"/>
          </p:cNvSpPr>
          <p:nvPr/>
        </p:nvSpPr>
        <p:spPr bwMode="auto">
          <a:xfrm>
            <a:off x="849401" y="4861922"/>
            <a:ext cx="73564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pitchFamily="34" charset="0"/>
                <a:ea typeface="PMingLiU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itchFamily="34" charset="0"/>
                <a:ea typeface="PMingLiU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itchFamily="34" charset="0"/>
                <a:ea typeface="PMingLiU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itchFamily="34" charset="0"/>
                <a:ea typeface="PMingLiU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itchFamily="34" charset="0"/>
                <a:ea typeface="PMingLiU" pitchFamily="18" charset="-12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PMingLiU" pitchFamily="18" charset="-12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PMingLiU" pitchFamily="18" charset="-12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PMingLiU" pitchFamily="18" charset="-12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PMingLiU" pitchFamily="18" charset="-120"/>
              </a:defRPr>
            </a:lvl9pPr>
          </a:lstStyle>
          <a:p>
            <a:r>
              <a:rPr lang="en-US" altLang="zh-TW" sz="1800"/>
              <a:t>The LETKF-RIP helps the intensification of the typhoon during the developing stage. But the typhoon intensity is over predict during the mature stage.</a:t>
            </a:r>
            <a:endParaRPr lang="zh-TW" altLang="en-US" sz="1800"/>
          </a:p>
        </p:txBody>
      </p:sp>
      <p:sp>
        <p:nvSpPr>
          <p:cNvPr id="8" name="TextBox 7"/>
          <p:cNvSpPr txBox="1"/>
          <p:nvPr/>
        </p:nvSpPr>
        <p:spPr>
          <a:xfrm>
            <a:off x="6156176" y="6237312"/>
            <a:ext cx="2742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Yang and Lin (2012)</a:t>
            </a:r>
            <a:endParaRPr kumimoji="1" lang="ja-JP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881400" y="807095"/>
            <a:ext cx="30075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FF00FF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This is the real case.</a:t>
            </a:r>
            <a:endParaRPr kumimoji="1" lang="ja-JP" altLang="en-US" b="1" dirty="0">
              <a:solidFill>
                <a:srgbClr val="FF00FF"/>
              </a:solidFill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8132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9931</TotalTime>
  <Words>1697</Words>
  <Application>Microsoft Office PowerPoint</Application>
  <PresentationFormat>On-screen Show (4:3)</PresentationFormat>
  <Paragraphs>334</Paragraphs>
  <Slides>50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2" baseType="lpstr">
      <vt:lpstr>標準デザイン</vt:lpstr>
      <vt:lpstr>Equation</vt:lpstr>
      <vt:lpstr>Data Assimilation and Predictability Studies for Improving Tropical Cyclone Intensity Forecasts</vt:lpstr>
      <vt:lpstr>Project Overview</vt:lpstr>
      <vt:lpstr>Achievements in a nutshell</vt:lpstr>
      <vt:lpstr>Running-in-place (RIP)</vt:lpstr>
      <vt:lpstr>Running-In-Place (RIP, Kalnay and Yang 2008)</vt:lpstr>
      <vt:lpstr>In OSSE, RIP is very promising</vt:lpstr>
      <vt:lpstr>Typhoon Sinlaku (2008)</vt:lpstr>
      <vt:lpstr>RIP impact on Sinlaku track forecast</vt:lpstr>
      <vt:lpstr>RIP impact on Sinlaku intensity forecast</vt:lpstr>
      <vt:lpstr>CFES-LETKF development</vt:lpstr>
      <vt:lpstr>Air-Sea-Coupled DA</vt:lpstr>
      <vt:lpstr>Air-Sea-Coupled DA</vt:lpstr>
      <vt:lpstr>Ensemble spread is increased!</vt:lpstr>
      <vt:lpstr>Sst uncertainties </vt:lpstr>
      <vt:lpstr>Impact of SST ens. perturbations</vt:lpstr>
      <vt:lpstr>Improvement in TC forecasts</vt:lpstr>
      <vt:lpstr>Error covariance structure</vt:lpstr>
      <vt:lpstr>ASSIMILATION OF Airs data </vt:lpstr>
      <vt:lpstr>Assimilation of AIRS retrievals</vt:lpstr>
      <vt:lpstr>72-h forecast fit shows general improvements</vt:lpstr>
      <vt:lpstr>AIRS impact on TC forecasts</vt:lpstr>
      <vt:lpstr>Subtropical High</vt:lpstr>
      <vt:lpstr>Subtropical High forecasts</vt:lpstr>
      <vt:lpstr>Ensemble-based obs impact </vt:lpstr>
      <vt:lpstr>Forecast sensitivity to observations</vt:lpstr>
      <vt:lpstr>Impact of dropsondes on a Typhoon</vt:lpstr>
      <vt:lpstr>Denying negative impact data improves forecast!</vt:lpstr>
      <vt:lpstr>Impact of NRL P-3 dropsondes</vt:lpstr>
      <vt:lpstr>Impact of WC-130J dropsondes</vt:lpstr>
      <vt:lpstr>Impact of DLR Falcon dropsondes</vt:lpstr>
      <vt:lpstr>Overall impacts of dropsondes (T-PARC/ITOP2010)</vt:lpstr>
      <vt:lpstr>Composite of dropsonde impact over many TCs</vt:lpstr>
      <vt:lpstr>Obs impacts in NCEP GFS (Y. Ota)</vt:lpstr>
      <vt:lpstr>RAOB &amp; aircraft at each level</vt:lpstr>
      <vt:lpstr>Satellite obs impacts in NCEP GFS</vt:lpstr>
      <vt:lpstr>two-way nested LETKF </vt:lpstr>
      <vt:lpstr>Motivation for higher resolution DA</vt:lpstr>
      <vt:lpstr>An example of heterogeneous grids</vt:lpstr>
      <vt:lpstr>LETKF with heterogeneous grids</vt:lpstr>
      <vt:lpstr>Efficient implementation</vt:lpstr>
      <vt:lpstr>Enhanced localization</vt:lpstr>
      <vt:lpstr>List of experiments</vt:lpstr>
      <vt:lpstr>Covariance structure near Sinlaku</vt:lpstr>
      <vt:lpstr>Results: better representing Sinlaku</vt:lpstr>
      <vt:lpstr>Analysis increments and analysis</vt:lpstr>
      <vt:lpstr>A single case intensity forecast</vt:lpstr>
      <vt:lpstr>Future plans</vt:lpstr>
      <vt:lpstr>Plans</vt:lpstr>
      <vt:lpstr>Ideas for future project</vt:lpstr>
      <vt:lpstr>The LETKF code is available at: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miyoshi</dc:creator>
  <cp:lastModifiedBy>Takemasa Miyoshi</cp:lastModifiedBy>
  <cp:revision>699</cp:revision>
  <cp:lastPrinted>2011-02-18T15:27:19Z</cp:lastPrinted>
  <dcterms:created xsi:type="dcterms:W3CDTF">2009-04-22T19:24:48Z</dcterms:created>
  <dcterms:modified xsi:type="dcterms:W3CDTF">2012-02-29T19:23:29Z</dcterms:modified>
</cp:coreProperties>
</file>