
<file path=[Content_Types].xml><?xml version="1.0" encoding="utf-8"?>
<Types xmlns="http://schemas.openxmlformats.org/package/2006/content-types">
  <Override PartName="/ppt/slides/slide12.xml" ContentType="application/vnd.openxmlformats-officedocument.presentationml.slide+xml"/>
  <Override PartName="/ppt/slides/slide4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5.xml" ContentType="application/vnd.openxmlformats-officedocument.presentationml.slide+xml"/>
  <Override PartName="/ppt/diagrams/colors1.xml" ContentType="application/vnd.openxmlformats-officedocument.drawingml.diagramColors+xml"/>
  <Override PartName="/ppt/slides/slide42.xml" ContentType="application/vnd.openxmlformats-officedocument.presentationml.slide+xml"/>
  <Override PartName="/docProps/app.xml" ContentType="application/vnd.openxmlformats-officedocument.extended-properties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diagrams/layout1.xml" ContentType="application/vnd.openxmlformats-officedocument.drawingml.diagramLayout+xml"/>
  <Override PartName="/ppt/slides/slide45.xml" ContentType="application/vnd.openxmlformats-officedocument.presentationml.slide+xml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5.xml" ContentType="application/vnd.openxmlformats-officedocument.presentationml.notesSlide+xml"/>
  <Override PartName="/ppt/slides/slide13.xml" ContentType="application/vnd.openxmlformats-officedocument.presentationml.slide+xml"/>
  <Override PartName="/ppt/slides/slide40.xml" ContentType="application/vnd.openxmlformats-officedocument.presentationml.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slides/slide44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quickStyle1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Default Extension="gif" ContentType="image/gif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48"/>
  </p:notesMasterIdLst>
  <p:sldIdLst>
    <p:sldId id="385" r:id="rId2"/>
    <p:sldId id="386" r:id="rId3"/>
    <p:sldId id="387" r:id="rId4"/>
    <p:sldId id="388" r:id="rId5"/>
    <p:sldId id="412" r:id="rId6"/>
    <p:sldId id="414" r:id="rId7"/>
    <p:sldId id="373" r:id="rId8"/>
    <p:sldId id="448" r:id="rId9"/>
    <p:sldId id="420" r:id="rId10"/>
    <p:sldId id="451" r:id="rId11"/>
    <p:sldId id="452" r:id="rId12"/>
    <p:sldId id="453" r:id="rId13"/>
    <p:sldId id="466" r:id="rId14"/>
    <p:sldId id="468" r:id="rId15"/>
    <p:sldId id="438" r:id="rId16"/>
    <p:sldId id="476" r:id="rId17"/>
    <p:sldId id="496" r:id="rId18"/>
    <p:sldId id="440" r:id="rId19"/>
    <p:sldId id="444" r:id="rId20"/>
    <p:sldId id="445" r:id="rId21"/>
    <p:sldId id="446" r:id="rId22"/>
    <p:sldId id="498" r:id="rId23"/>
    <p:sldId id="499" r:id="rId24"/>
    <p:sldId id="500" r:id="rId25"/>
    <p:sldId id="472" r:id="rId26"/>
    <p:sldId id="415" r:id="rId27"/>
    <p:sldId id="491" r:id="rId28"/>
    <p:sldId id="497" r:id="rId29"/>
    <p:sldId id="492" r:id="rId30"/>
    <p:sldId id="410" r:id="rId31"/>
    <p:sldId id="417" r:id="rId32"/>
    <p:sldId id="413" r:id="rId33"/>
    <p:sldId id="393" r:id="rId34"/>
    <p:sldId id="394" r:id="rId35"/>
    <p:sldId id="390" r:id="rId36"/>
    <p:sldId id="391" r:id="rId37"/>
    <p:sldId id="471" r:id="rId38"/>
    <p:sldId id="465" r:id="rId39"/>
    <p:sldId id="469" r:id="rId40"/>
    <p:sldId id="470" r:id="rId41"/>
    <p:sldId id="467" r:id="rId42"/>
    <p:sldId id="464" r:id="rId43"/>
    <p:sldId id="392" r:id="rId44"/>
    <p:sldId id="436" r:id="rId45"/>
    <p:sldId id="493" r:id="rId46"/>
    <p:sldId id="494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000066"/>
    <a:srgbClr val="B40069"/>
    <a:srgbClr val="0099FF"/>
    <a:srgbClr val="00FFFF"/>
    <a:srgbClr val="008000"/>
    <a:srgbClr val="009999"/>
    <a:srgbClr val="D60093"/>
    <a:srgbClr val="CC0099"/>
    <a:srgbClr val="669900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8565" autoAdjust="0"/>
    <p:restoredTop sz="96006" autoAdjust="0"/>
  </p:normalViewPr>
  <p:slideViewPr>
    <p:cSldViewPr>
      <p:cViewPr varScale="1">
        <p:scale>
          <a:sx n="95" d="100"/>
          <a:sy n="95" d="100"/>
        </p:scale>
        <p:origin x="-5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9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presProps" Target="presProps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printerSettings" Target="printerSettings/printerSettings1.bin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35" Type="http://schemas.openxmlformats.org/officeDocument/2006/relationships/slide" Target="slides/slide34.xml"/><Relationship Id="rId51" Type="http://schemas.openxmlformats.org/officeDocument/2006/relationships/viewProps" Target="viewProps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theme" Target="theme/theme1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53" Type="http://schemas.openxmlformats.org/officeDocument/2006/relationships/tableStyles" Target="tableStyles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BFF02E-2882-4CD5-A510-7AC811AA60DF}" type="doc">
      <dgm:prSet loTypeId="urn:microsoft.com/office/officeart/2005/8/layout/list1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4E8178E-9B82-4FF4-8D3B-9274C264D3E8}">
      <dgm:prSet/>
      <dgm:spPr/>
      <dgm:t>
        <a:bodyPr/>
        <a:lstStyle/>
        <a:p>
          <a:pPr rtl="0"/>
          <a:r>
            <a:rPr lang="en-US" b="1" dirty="0" smtClean="0">
              <a:solidFill>
                <a:srgbClr val="000066"/>
              </a:solidFill>
            </a:rPr>
            <a:t>80-member ensemble for Data Assimilation</a:t>
          </a:r>
          <a:endParaRPr lang="en-US" b="1" dirty="0">
            <a:solidFill>
              <a:srgbClr val="000066"/>
            </a:solidFill>
          </a:endParaRPr>
        </a:p>
      </dgm:t>
    </dgm:pt>
    <dgm:pt modelId="{B78D2823-F1F9-4F22-83FD-B14F8DD4FCB4}" type="parTrans" cxnId="{DA9AA748-BF5E-460D-ACCF-B639CC671910}">
      <dgm:prSet/>
      <dgm:spPr/>
      <dgm:t>
        <a:bodyPr/>
        <a:lstStyle/>
        <a:p>
          <a:endParaRPr lang="en-US"/>
        </a:p>
      </dgm:t>
    </dgm:pt>
    <dgm:pt modelId="{A45DF51B-E757-45A3-9E12-2AE9F6A8EC57}" type="sibTrans" cxnId="{DA9AA748-BF5E-460D-ACCF-B639CC671910}">
      <dgm:prSet/>
      <dgm:spPr/>
      <dgm:t>
        <a:bodyPr/>
        <a:lstStyle/>
        <a:p>
          <a:endParaRPr lang="en-US"/>
        </a:p>
      </dgm:t>
    </dgm:pt>
    <dgm:pt modelId="{525646ED-5D0A-493F-BB8D-60C0E589E337}">
      <dgm:prSet/>
      <dgm:spPr/>
      <dgm:t>
        <a:bodyPr/>
        <a:lstStyle/>
        <a:p>
          <a:pPr rtl="0"/>
          <a:r>
            <a:rPr lang="en-US" b="1" dirty="0" smtClean="0">
              <a:solidFill>
                <a:srgbClr val="000066"/>
              </a:solidFill>
            </a:rPr>
            <a:t>GFS-EnKF lateral boundary conditions.</a:t>
          </a:r>
          <a:endParaRPr lang="en-US" b="1" dirty="0">
            <a:solidFill>
              <a:srgbClr val="000066"/>
            </a:solidFill>
          </a:endParaRPr>
        </a:p>
      </dgm:t>
    </dgm:pt>
    <dgm:pt modelId="{117D6029-F8D0-4384-92A6-A776F9363A84}" type="parTrans" cxnId="{16D85E86-2DA5-4778-991F-E63986CF7032}">
      <dgm:prSet/>
      <dgm:spPr/>
      <dgm:t>
        <a:bodyPr/>
        <a:lstStyle/>
        <a:p>
          <a:endParaRPr lang="en-US"/>
        </a:p>
      </dgm:t>
    </dgm:pt>
    <dgm:pt modelId="{CF934D1D-E834-4901-A628-5AD786E300F1}" type="sibTrans" cxnId="{16D85E86-2DA5-4778-991F-E63986CF7032}">
      <dgm:prSet/>
      <dgm:spPr/>
      <dgm:t>
        <a:bodyPr/>
        <a:lstStyle/>
        <a:p>
          <a:endParaRPr lang="en-US"/>
        </a:p>
      </dgm:t>
    </dgm:pt>
    <dgm:pt modelId="{30B95BCE-341F-4C36-BA83-8F70382B2438}">
      <dgm:prSet/>
      <dgm:spPr/>
      <dgm:t>
        <a:bodyPr/>
        <a:lstStyle/>
        <a:p>
          <a:pPr rtl="0"/>
          <a:r>
            <a:rPr lang="en-US" b="1" dirty="0" smtClean="0">
              <a:solidFill>
                <a:srgbClr val="000066"/>
              </a:solidFill>
            </a:rPr>
            <a:t>Serial EnKF for data assimilation (DART)</a:t>
          </a:r>
          <a:endParaRPr lang="en-US" b="1" dirty="0">
            <a:solidFill>
              <a:srgbClr val="000066"/>
            </a:solidFill>
          </a:endParaRPr>
        </a:p>
      </dgm:t>
    </dgm:pt>
    <dgm:pt modelId="{DD110349-A6C6-45A9-8E88-AAC1CF5F93B3}" type="parTrans" cxnId="{F401B6DF-59D2-4E4A-B899-C2D0CEF6B356}">
      <dgm:prSet/>
      <dgm:spPr/>
      <dgm:t>
        <a:bodyPr/>
        <a:lstStyle/>
        <a:p>
          <a:endParaRPr lang="en-US"/>
        </a:p>
      </dgm:t>
    </dgm:pt>
    <dgm:pt modelId="{ADACEB26-D2A2-45E6-984F-BFD088387780}" type="sibTrans" cxnId="{F401B6DF-59D2-4E4A-B899-C2D0CEF6B356}">
      <dgm:prSet/>
      <dgm:spPr/>
      <dgm:t>
        <a:bodyPr/>
        <a:lstStyle/>
        <a:p>
          <a:endParaRPr lang="en-US"/>
        </a:p>
      </dgm:t>
    </dgm:pt>
    <dgm:pt modelId="{C4ED86A8-6D98-416B-A439-29D08C49B45E}">
      <dgm:prSet/>
      <dgm:spPr/>
      <dgm:t>
        <a:bodyPr/>
        <a:lstStyle/>
        <a:p>
          <a:pPr rtl="0"/>
          <a:r>
            <a:rPr lang="en-US" b="1" dirty="0" smtClean="0">
              <a:solidFill>
                <a:srgbClr val="000066"/>
              </a:solidFill>
            </a:rPr>
            <a:t>Two-way interactive DA – highest resolution nest defines the innovation</a:t>
          </a:r>
          <a:endParaRPr lang="en-US" b="1" dirty="0">
            <a:solidFill>
              <a:srgbClr val="000066"/>
            </a:solidFill>
          </a:endParaRPr>
        </a:p>
      </dgm:t>
    </dgm:pt>
    <dgm:pt modelId="{6AB7206B-2805-4AE7-816A-0797B9E0BA05}" type="parTrans" cxnId="{D77CF314-6D96-4E0B-BA0C-77E436FF1B18}">
      <dgm:prSet/>
      <dgm:spPr/>
      <dgm:t>
        <a:bodyPr/>
        <a:lstStyle/>
        <a:p>
          <a:endParaRPr lang="en-US"/>
        </a:p>
      </dgm:t>
    </dgm:pt>
    <dgm:pt modelId="{D959C384-5EF4-484E-999C-5ABF7DD409BB}" type="sibTrans" cxnId="{D77CF314-6D96-4E0B-BA0C-77E436FF1B18}">
      <dgm:prSet/>
      <dgm:spPr/>
      <dgm:t>
        <a:bodyPr/>
        <a:lstStyle/>
        <a:p>
          <a:endParaRPr lang="en-US"/>
        </a:p>
      </dgm:t>
    </dgm:pt>
    <dgm:pt modelId="{C677D6AA-81AE-4279-8DBE-ECCB16A3449F}">
      <dgm:prSet/>
      <dgm:spPr/>
      <dgm:t>
        <a:bodyPr/>
        <a:lstStyle/>
        <a:p>
          <a:pPr rtl="0"/>
          <a:r>
            <a:rPr lang="en-US" b="1" dirty="0" smtClean="0">
              <a:solidFill>
                <a:srgbClr val="000066"/>
              </a:solidFill>
            </a:rPr>
            <a:t>Control Observations: Surface/ship stations, cloud-track winds, aircraft data, dropsondes, radiosondes, synthetic tropical cyclone observations, storm position.</a:t>
          </a:r>
          <a:endParaRPr lang="en-US" b="1" dirty="0">
            <a:solidFill>
              <a:srgbClr val="000066"/>
            </a:solidFill>
          </a:endParaRPr>
        </a:p>
      </dgm:t>
    </dgm:pt>
    <dgm:pt modelId="{FBD0AFDA-D755-4C67-8658-3BAD3D1EAC70}" type="parTrans" cxnId="{5B450198-2DA8-44E9-B7CB-E22E90294F1F}">
      <dgm:prSet/>
      <dgm:spPr/>
      <dgm:t>
        <a:bodyPr/>
        <a:lstStyle/>
        <a:p>
          <a:endParaRPr lang="en-US"/>
        </a:p>
      </dgm:t>
    </dgm:pt>
    <dgm:pt modelId="{5D3E3087-D6BD-4A1F-B9F2-E3FAF543B221}" type="sibTrans" cxnId="{5B450198-2DA8-44E9-B7CB-E22E90294F1F}">
      <dgm:prSet/>
      <dgm:spPr/>
      <dgm:t>
        <a:bodyPr/>
        <a:lstStyle/>
        <a:p>
          <a:endParaRPr lang="en-US"/>
        </a:p>
      </dgm:t>
    </dgm:pt>
    <dgm:pt modelId="{E5AA5EE6-9488-42A5-8A98-17930E805677}">
      <dgm:prSet/>
      <dgm:spPr/>
      <dgm:t>
        <a:bodyPr/>
        <a:lstStyle/>
        <a:p>
          <a:pPr rtl="0"/>
          <a:r>
            <a:rPr lang="en-US" b="1" dirty="0" smtClean="0">
              <a:solidFill>
                <a:srgbClr val="000066"/>
              </a:solidFill>
            </a:rPr>
            <a:t>6-hr update cycle</a:t>
          </a:r>
          <a:endParaRPr lang="en-US" b="1" dirty="0">
            <a:solidFill>
              <a:srgbClr val="000066"/>
            </a:solidFill>
          </a:endParaRPr>
        </a:p>
      </dgm:t>
    </dgm:pt>
    <dgm:pt modelId="{E6B155A8-927D-4BAA-AB93-FFDC6134FCAC}" type="parTrans" cxnId="{DE6767C1-E638-4667-A25F-8C1FC34559C6}">
      <dgm:prSet/>
      <dgm:spPr/>
      <dgm:t>
        <a:bodyPr/>
        <a:lstStyle/>
        <a:p>
          <a:endParaRPr lang="en-US"/>
        </a:p>
      </dgm:t>
    </dgm:pt>
    <dgm:pt modelId="{05114257-EA76-4977-BD89-6978EFD26AC3}" type="sibTrans" cxnId="{DE6767C1-E638-4667-A25F-8C1FC34559C6}">
      <dgm:prSet/>
      <dgm:spPr/>
      <dgm:t>
        <a:bodyPr/>
        <a:lstStyle/>
        <a:p>
          <a:endParaRPr lang="en-US"/>
        </a:p>
      </dgm:t>
    </dgm:pt>
    <dgm:pt modelId="{27701B27-2F87-4F86-B6E0-DB8C2939C271}">
      <dgm:prSet/>
      <dgm:spPr/>
      <dgm:t>
        <a:bodyPr/>
        <a:lstStyle/>
        <a:p>
          <a:pPr rtl="0"/>
          <a:r>
            <a:rPr lang="en-US" b="1" dirty="0" smtClean="0">
              <a:solidFill>
                <a:srgbClr val="000066"/>
              </a:solidFill>
            </a:rPr>
            <a:t>Distance based localization, multiplicative based adaptive inflation.</a:t>
          </a:r>
          <a:endParaRPr lang="en-US" b="1" dirty="0">
            <a:solidFill>
              <a:srgbClr val="000066"/>
            </a:solidFill>
          </a:endParaRPr>
        </a:p>
      </dgm:t>
    </dgm:pt>
    <dgm:pt modelId="{CDEE6C91-3848-48DF-9DDA-01BD3C00966F}" type="parTrans" cxnId="{64B17105-6E0B-4BCD-90B2-8AD455609425}">
      <dgm:prSet/>
      <dgm:spPr/>
      <dgm:t>
        <a:bodyPr/>
        <a:lstStyle/>
        <a:p>
          <a:endParaRPr lang="en-US"/>
        </a:p>
      </dgm:t>
    </dgm:pt>
    <dgm:pt modelId="{361EE7C3-865E-45FB-9E75-020D5A52B9E2}" type="sibTrans" cxnId="{64B17105-6E0B-4BCD-90B2-8AD455609425}">
      <dgm:prSet/>
      <dgm:spPr/>
      <dgm:t>
        <a:bodyPr/>
        <a:lstStyle/>
        <a:p>
          <a:endParaRPr lang="en-US"/>
        </a:p>
      </dgm:t>
    </dgm:pt>
    <dgm:pt modelId="{B5F68FF2-B132-4F81-ACAD-9490FFD10FA1}">
      <dgm:prSet/>
      <dgm:spPr/>
      <dgm:t>
        <a:bodyPr/>
        <a:lstStyle/>
        <a:p>
          <a:pPr rtl="0"/>
          <a:r>
            <a:rPr lang="en-US" b="1" dirty="0" smtClean="0">
              <a:solidFill>
                <a:srgbClr val="000066"/>
              </a:solidFill>
            </a:rPr>
            <a:t>GFS-EnKF fields interpolated to COAMPS grid for the initial ensemble</a:t>
          </a:r>
          <a:endParaRPr lang="en-US" b="1" dirty="0">
            <a:solidFill>
              <a:srgbClr val="000066"/>
            </a:solidFill>
          </a:endParaRPr>
        </a:p>
      </dgm:t>
    </dgm:pt>
    <dgm:pt modelId="{97E211E6-C3EC-4394-BED7-AD8BE3F67A9C}" type="parTrans" cxnId="{8CBD8963-7E62-4CC7-917C-E62C567EFBC4}">
      <dgm:prSet/>
      <dgm:spPr/>
      <dgm:t>
        <a:bodyPr/>
        <a:lstStyle/>
        <a:p>
          <a:endParaRPr lang="en-US"/>
        </a:p>
      </dgm:t>
    </dgm:pt>
    <dgm:pt modelId="{BE13CAC2-EE41-4F77-B531-FE30D95B6934}" type="sibTrans" cxnId="{8CBD8963-7E62-4CC7-917C-E62C567EFBC4}">
      <dgm:prSet/>
      <dgm:spPr/>
      <dgm:t>
        <a:bodyPr/>
        <a:lstStyle/>
        <a:p>
          <a:endParaRPr lang="en-US"/>
        </a:p>
      </dgm:t>
    </dgm:pt>
    <dgm:pt modelId="{9EBEF0FB-C4DA-4D02-A2DA-43FC3A0AC115}">
      <dgm:prSet/>
      <dgm:spPr/>
      <dgm:t>
        <a:bodyPr/>
        <a:lstStyle/>
        <a:p>
          <a:pPr rtl="0"/>
          <a:r>
            <a:rPr lang="en-US" b="1" dirty="0" smtClean="0">
              <a:solidFill>
                <a:srgbClr val="000066"/>
              </a:solidFill>
            </a:rPr>
            <a:t>DA and forecast for Atlantic, </a:t>
          </a:r>
          <a:r>
            <a:rPr lang="en-US" b="1" dirty="0" err="1" smtClean="0">
              <a:solidFill>
                <a:srgbClr val="000066"/>
              </a:solidFill>
            </a:rPr>
            <a:t>EastPac</a:t>
          </a:r>
          <a:r>
            <a:rPr lang="en-US" b="1" dirty="0" smtClean="0">
              <a:solidFill>
                <a:srgbClr val="000066"/>
              </a:solidFill>
            </a:rPr>
            <a:t>, and </a:t>
          </a:r>
          <a:r>
            <a:rPr lang="en-US" b="1" dirty="0" err="1" smtClean="0">
              <a:solidFill>
                <a:srgbClr val="000066"/>
              </a:solidFill>
            </a:rPr>
            <a:t>WestPac</a:t>
          </a:r>
          <a:r>
            <a:rPr lang="en-US" b="1" dirty="0" smtClean="0">
              <a:solidFill>
                <a:srgbClr val="000066"/>
              </a:solidFill>
            </a:rPr>
            <a:t> basins</a:t>
          </a:r>
          <a:endParaRPr lang="en-US" b="1" dirty="0">
            <a:solidFill>
              <a:srgbClr val="000066"/>
            </a:solidFill>
          </a:endParaRPr>
        </a:p>
      </dgm:t>
    </dgm:pt>
    <dgm:pt modelId="{5C6DDC55-6A0C-45DD-B531-1C86B930F822}" type="parTrans" cxnId="{15019982-EFE5-4E3F-9CEB-65AC15D5BBCE}">
      <dgm:prSet/>
      <dgm:spPr/>
      <dgm:t>
        <a:bodyPr/>
        <a:lstStyle/>
        <a:p>
          <a:endParaRPr lang="en-US"/>
        </a:p>
      </dgm:t>
    </dgm:pt>
    <dgm:pt modelId="{7309CBF8-CFF8-419A-85E3-FBE393FD5606}" type="sibTrans" cxnId="{15019982-EFE5-4E3F-9CEB-65AC15D5BBCE}">
      <dgm:prSet/>
      <dgm:spPr/>
      <dgm:t>
        <a:bodyPr/>
        <a:lstStyle/>
        <a:p>
          <a:endParaRPr lang="en-US"/>
        </a:p>
      </dgm:t>
    </dgm:pt>
    <dgm:pt modelId="{A4ECB554-7828-40E3-B44C-13E044123F54}">
      <dgm:prSet/>
      <dgm:spPr/>
      <dgm:t>
        <a:bodyPr/>
        <a:lstStyle/>
        <a:p>
          <a:pPr rtl="0"/>
          <a:r>
            <a:rPr lang="en-US" b="1" dirty="0" smtClean="0">
              <a:solidFill>
                <a:srgbClr val="000066"/>
              </a:solidFill>
            </a:rPr>
            <a:t>Fixed 45-km mesh for each basin</a:t>
          </a:r>
          <a:endParaRPr lang="en-US" b="1" dirty="0">
            <a:solidFill>
              <a:srgbClr val="000066"/>
            </a:solidFill>
          </a:endParaRPr>
        </a:p>
      </dgm:t>
    </dgm:pt>
    <dgm:pt modelId="{BF061A60-C4AF-4991-A479-4F9DEA20AA3A}" type="parTrans" cxnId="{A11E145C-D2AA-4A2E-A210-591BA1EABC7E}">
      <dgm:prSet/>
      <dgm:spPr/>
      <dgm:t>
        <a:bodyPr/>
        <a:lstStyle/>
        <a:p>
          <a:endParaRPr lang="en-US"/>
        </a:p>
      </dgm:t>
    </dgm:pt>
    <dgm:pt modelId="{344453D6-902B-4F33-AB1D-DF79511ED03F}" type="sibTrans" cxnId="{A11E145C-D2AA-4A2E-A210-591BA1EABC7E}">
      <dgm:prSet/>
      <dgm:spPr/>
      <dgm:t>
        <a:bodyPr/>
        <a:lstStyle/>
        <a:p>
          <a:endParaRPr lang="en-US"/>
        </a:p>
      </dgm:t>
    </dgm:pt>
    <dgm:pt modelId="{2FF926CD-38E3-4339-92DE-96AA5EF22BB2}">
      <dgm:prSet/>
      <dgm:spPr/>
      <dgm:t>
        <a:bodyPr/>
        <a:lstStyle/>
        <a:p>
          <a:pPr rtl="0"/>
          <a:r>
            <a:rPr lang="en-US" b="1" dirty="0" smtClean="0">
              <a:solidFill>
                <a:srgbClr val="000066"/>
              </a:solidFill>
            </a:rPr>
            <a:t>Imbedded 15- and 5-km moving nests</a:t>
          </a:r>
          <a:endParaRPr lang="en-US" b="1" dirty="0">
            <a:solidFill>
              <a:srgbClr val="000066"/>
            </a:solidFill>
          </a:endParaRPr>
        </a:p>
      </dgm:t>
    </dgm:pt>
    <dgm:pt modelId="{0CDB6280-E0F6-4CAC-9E6D-120694AC91A6}" type="parTrans" cxnId="{E68CDE45-7229-409F-9EFD-8D0BAB571239}">
      <dgm:prSet/>
      <dgm:spPr/>
      <dgm:t>
        <a:bodyPr/>
        <a:lstStyle/>
        <a:p>
          <a:endParaRPr lang="en-US"/>
        </a:p>
      </dgm:t>
    </dgm:pt>
    <dgm:pt modelId="{3573F339-BCAA-4810-AB77-C8512EA78D0E}" type="sibTrans" cxnId="{E68CDE45-7229-409F-9EFD-8D0BAB571239}">
      <dgm:prSet/>
      <dgm:spPr/>
      <dgm:t>
        <a:bodyPr/>
        <a:lstStyle/>
        <a:p>
          <a:endParaRPr lang="en-US"/>
        </a:p>
      </dgm:t>
    </dgm:pt>
    <dgm:pt modelId="{6EAC8C6A-F250-4386-B652-4E9B87AE7BC7}">
      <dgm:prSet/>
      <dgm:spPr/>
      <dgm:t>
        <a:bodyPr/>
        <a:lstStyle/>
        <a:p>
          <a:pPr rtl="0"/>
          <a:r>
            <a:rPr lang="en-US" b="1" dirty="0" smtClean="0">
              <a:solidFill>
                <a:srgbClr val="000066"/>
              </a:solidFill>
            </a:rPr>
            <a:t>10-20 members for forecast ensemble</a:t>
          </a:r>
          <a:endParaRPr lang="en-US" b="1" dirty="0">
            <a:solidFill>
              <a:srgbClr val="000066"/>
            </a:solidFill>
          </a:endParaRPr>
        </a:p>
      </dgm:t>
    </dgm:pt>
    <dgm:pt modelId="{0C2255D7-ED02-481A-B86B-248B7F0C901E}" type="parTrans" cxnId="{C1FF61CD-DC3C-4990-BAB3-BB2B4EDF8A13}">
      <dgm:prSet/>
      <dgm:spPr/>
      <dgm:t>
        <a:bodyPr/>
        <a:lstStyle/>
        <a:p>
          <a:endParaRPr lang="en-US"/>
        </a:p>
      </dgm:t>
    </dgm:pt>
    <dgm:pt modelId="{9CD6F839-DABC-4AE1-AF14-9DAD9CF21DEE}" type="sibTrans" cxnId="{C1FF61CD-DC3C-4990-BAB3-BB2B4EDF8A13}">
      <dgm:prSet/>
      <dgm:spPr/>
      <dgm:t>
        <a:bodyPr/>
        <a:lstStyle/>
        <a:p>
          <a:endParaRPr lang="en-US"/>
        </a:p>
      </dgm:t>
    </dgm:pt>
    <dgm:pt modelId="{88956780-666F-4188-B21E-DA2F58DDC110}" type="pres">
      <dgm:prSet presAssocID="{9CBFF02E-2882-4CD5-A510-7AC811AA60D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810F45-E65C-4D85-BF6C-5AED3566912F}" type="pres">
      <dgm:prSet presAssocID="{30B95BCE-341F-4C36-BA83-8F70382B2438}" presName="parentLin" presStyleCnt="0"/>
      <dgm:spPr/>
      <dgm:t>
        <a:bodyPr/>
        <a:lstStyle/>
        <a:p>
          <a:endParaRPr lang="en-US"/>
        </a:p>
      </dgm:t>
    </dgm:pt>
    <dgm:pt modelId="{1D19F92B-968C-4D13-9E46-DE9D9D877BC5}" type="pres">
      <dgm:prSet presAssocID="{30B95BCE-341F-4C36-BA83-8F70382B243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8ECC5CB-5DB0-4465-BE64-FCBCE58DC924}" type="pres">
      <dgm:prSet presAssocID="{30B95BCE-341F-4C36-BA83-8F70382B243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25379B-A57F-47CA-AABA-8FD424FA3A02}" type="pres">
      <dgm:prSet presAssocID="{30B95BCE-341F-4C36-BA83-8F70382B2438}" presName="negativeSpace" presStyleCnt="0"/>
      <dgm:spPr/>
      <dgm:t>
        <a:bodyPr/>
        <a:lstStyle/>
        <a:p>
          <a:endParaRPr lang="en-US"/>
        </a:p>
      </dgm:t>
    </dgm:pt>
    <dgm:pt modelId="{F75B3817-365D-4FD4-B7B6-557817E1B9D5}" type="pres">
      <dgm:prSet presAssocID="{30B95BCE-341F-4C36-BA83-8F70382B2438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44B816-23C3-4AEA-A545-4D39A2446B11}" type="pres">
      <dgm:prSet presAssocID="{ADACEB26-D2A2-45E6-984F-BFD088387780}" presName="spaceBetweenRectangles" presStyleCnt="0"/>
      <dgm:spPr/>
      <dgm:t>
        <a:bodyPr/>
        <a:lstStyle/>
        <a:p>
          <a:endParaRPr lang="en-US"/>
        </a:p>
      </dgm:t>
    </dgm:pt>
    <dgm:pt modelId="{A3BD9AB0-32AD-412E-AFDC-BC6159D82683}" type="pres">
      <dgm:prSet presAssocID="{94E8178E-9B82-4FF4-8D3B-9274C264D3E8}" presName="parentLin" presStyleCnt="0"/>
      <dgm:spPr/>
      <dgm:t>
        <a:bodyPr/>
        <a:lstStyle/>
        <a:p>
          <a:endParaRPr lang="en-US"/>
        </a:p>
      </dgm:t>
    </dgm:pt>
    <dgm:pt modelId="{8CC13A96-10DE-4213-9E08-557A7F5E7D33}" type="pres">
      <dgm:prSet presAssocID="{94E8178E-9B82-4FF4-8D3B-9274C264D3E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C377028-C70A-4671-ACE8-F75A2A2CEB82}" type="pres">
      <dgm:prSet presAssocID="{94E8178E-9B82-4FF4-8D3B-9274C264D3E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41C679-5A6B-49E2-A9CD-5BD296C8CF77}" type="pres">
      <dgm:prSet presAssocID="{94E8178E-9B82-4FF4-8D3B-9274C264D3E8}" presName="negativeSpace" presStyleCnt="0"/>
      <dgm:spPr/>
      <dgm:t>
        <a:bodyPr/>
        <a:lstStyle/>
        <a:p>
          <a:endParaRPr lang="en-US"/>
        </a:p>
      </dgm:t>
    </dgm:pt>
    <dgm:pt modelId="{57527E35-66D6-401A-B0C8-E25BF2416A26}" type="pres">
      <dgm:prSet presAssocID="{94E8178E-9B82-4FF4-8D3B-9274C264D3E8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09BF6F-E45D-4BFA-BAFF-2EADBCEAECDD}" type="pres">
      <dgm:prSet presAssocID="{A45DF51B-E757-45A3-9E12-2AE9F6A8EC57}" presName="spaceBetweenRectangles" presStyleCnt="0"/>
      <dgm:spPr/>
      <dgm:t>
        <a:bodyPr/>
        <a:lstStyle/>
        <a:p>
          <a:endParaRPr lang="en-US"/>
        </a:p>
      </dgm:t>
    </dgm:pt>
    <dgm:pt modelId="{C37116BD-B1B7-4D84-A3BB-473B98F008E3}" type="pres">
      <dgm:prSet presAssocID="{9EBEF0FB-C4DA-4D02-A2DA-43FC3A0AC115}" presName="parentLin" presStyleCnt="0"/>
      <dgm:spPr/>
      <dgm:t>
        <a:bodyPr/>
        <a:lstStyle/>
        <a:p>
          <a:endParaRPr lang="en-US"/>
        </a:p>
      </dgm:t>
    </dgm:pt>
    <dgm:pt modelId="{265C1998-42D3-4F34-A6C7-26AD1A45A3BE}" type="pres">
      <dgm:prSet presAssocID="{9EBEF0FB-C4DA-4D02-A2DA-43FC3A0AC115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243EFED-23CB-4CC2-A4F6-631960EB3391}" type="pres">
      <dgm:prSet presAssocID="{9EBEF0FB-C4DA-4D02-A2DA-43FC3A0AC11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2B2673-43BC-408A-A13D-5D4688596CBC}" type="pres">
      <dgm:prSet presAssocID="{9EBEF0FB-C4DA-4D02-A2DA-43FC3A0AC115}" presName="negativeSpace" presStyleCnt="0"/>
      <dgm:spPr/>
      <dgm:t>
        <a:bodyPr/>
        <a:lstStyle/>
        <a:p>
          <a:endParaRPr lang="en-US"/>
        </a:p>
      </dgm:t>
    </dgm:pt>
    <dgm:pt modelId="{AC00E4CE-535E-4A5B-B67D-D95CECB17B6B}" type="pres">
      <dgm:prSet presAssocID="{9EBEF0FB-C4DA-4D02-A2DA-43FC3A0AC115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01B6DF-59D2-4E4A-B899-C2D0CEF6B356}" srcId="{9CBFF02E-2882-4CD5-A510-7AC811AA60DF}" destId="{30B95BCE-341F-4C36-BA83-8F70382B2438}" srcOrd="0" destOrd="0" parTransId="{DD110349-A6C6-45A9-8E88-AAC1CF5F93B3}" sibTransId="{ADACEB26-D2A2-45E6-984F-BFD088387780}"/>
    <dgm:cxn modelId="{8F321803-8E7D-274F-A295-E7CE31147985}" type="presOf" srcId="{525646ED-5D0A-493F-BB8D-60C0E589E337}" destId="{57527E35-66D6-401A-B0C8-E25BF2416A26}" srcOrd="0" destOrd="2" presId="urn:microsoft.com/office/officeart/2005/8/layout/list1"/>
    <dgm:cxn modelId="{E68CDE45-7229-409F-9EFD-8D0BAB571239}" srcId="{9EBEF0FB-C4DA-4D02-A2DA-43FC3A0AC115}" destId="{2FF926CD-38E3-4339-92DE-96AA5EF22BB2}" srcOrd="1" destOrd="0" parTransId="{0CDB6280-E0F6-4CAC-9E6D-120694AC91A6}" sibTransId="{3573F339-BCAA-4810-AB77-C8512EA78D0E}"/>
    <dgm:cxn modelId="{D19EBDE0-A14E-8646-A903-1EE2A68186F7}" type="presOf" srcId="{A4ECB554-7828-40E3-B44C-13E044123F54}" destId="{AC00E4CE-535E-4A5B-B67D-D95CECB17B6B}" srcOrd="0" destOrd="0" presId="urn:microsoft.com/office/officeart/2005/8/layout/list1"/>
    <dgm:cxn modelId="{2DF9E5D5-37BB-8C4E-BC38-B15A5AC0CCF5}" type="presOf" srcId="{6EAC8C6A-F250-4386-B652-4E9B87AE7BC7}" destId="{AC00E4CE-535E-4A5B-B67D-D95CECB17B6B}" srcOrd="0" destOrd="2" presId="urn:microsoft.com/office/officeart/2005/8/layout/list1"/>
    <dgm:cxn modelId="{C636D6F0-2C4F-C740-842B-3AE4E528B75E}" type="presOf" srcId="{9EBEF0FB-C4DA-4D02-A2DA-43FC3A0AC115}" destId="{265C1998-42D3-4F34-A6C7-26AD1A45A3BE}" srcOrd="0" destOrd="0" presId="urn:microsoft.com/office/officeart/2005/8/layout/list1"/>
    <dgm:cxn modelId="{C1D91218-2F75-844E-98C2-99D50E794416}" type="presOf" srcId="{2FF926CD-38E3-4339-92DE-96AA5EF22BB2}" destId="{AC00E4CE-535E-4A5B-B67D-D95CECB17B6B}" srcOrd="0" destOrd="1" presId="urn:microsoft.com/office/officeart/2005/8/layout/list1"/>
    <dgm:cxn modelId="{DE6767C1-E638-4667-A25F-8C1FC34559C6}" srcId="{94E8178E-9B82-4FF4-8D3B-9274C264D3E8}" destId="{E5AA5EE6-9488-42A5-8A98-17930E805677}" srcOrd="0" destOrd="0" parTransId="{E6B155A8-927D-4BAA-AB93-FFDC6134FCAC}" sibTransId="{05114257-EA76-4977-BD89-6978EFD26AC3}"/>
    <dgm:cxn modelId="{DA9AA748-BF5E-460D-ACCF-B639CC671910}" srcId="{9CBFF02E-2882-4CD5-A510-7AC811AA60DF}" destId="{94E8178E-9B82-4FF4-8D3B-9274C264D3E8}" srcOrd="1" destOrd="0" parTransId="{B78D2823-F1F9-4F22-83FD-B14F8DD4FCB4}" sibTransId="{A45DF51B-E757-45A3-9E12-2AE9F6A8EC57}"/>
    <dgm:cxn modelId="{A11E145C-D2AA-4A2E-A210-591BA1EABC7E}" srcId="{9EBEF0FB-C4DA-4D02-A2DA-43FC3A0AC115}" destId="{A4ECB554-7828-40E3-B44C-13E044123F54}" srcOrd="0" destOrd="0" parTransId="{BF061A60-C4AF-4991-A479-4F9DEA20AA3A}" sibTransId="{344453D6-902B-4F33-AB1D-DF79511ED03F}"/>
    <dgm:cxn modelId="{D209ABDC-6FD3-8048-9920-1EBA28923460}" type="presOf" srcId="{94E8178E-9B82-4FF4-8D3B-9274C264D3E8}" destId="{2C377028-C70A-4671-ACE8-F75A2A2CEB82}" srcOrd="1" destOrd="0" presId="urn:microsoft.com/office/officeart/2005/8/layout/list1"/>
    <dgm:cxn modelId="{15019982-EFE5-4E3F-9CEB-65AC15D5BBCE}" srcId="{9CBFF02E-2882-4CD5-A510-7AC811AA60DF}" destId="{9EBEF0FB-C4DA-4D02-A2DA-43FC3A0AC115}" srcOrd="2" destOrd="0" parTransId="{5C6DDC55-6A0C-45DD-B531-1C86B930F822}" sibTransId="{7309CBF8-CFF8-419A-85E3-FBE393FD5606}"/>
    <dgm:cxn modelId="{393317EA-6EA5-3445-AE1C-8E2F6ABEEF3E}" type="presOf" srcId="{C677D6AA-81AE-4279-8DBE-ECCB16A3449F}" destId="{F75B3817-365D-4FD4-B7B6-557817E1B9D5}" srcOrd="0" destOrd="1" presId="urn:microsoft.com/office/officeart/2005/8/layout/list1"/>
    <dgm:cxn modelId="{C6EAF0B7-FE52-974B-B3B6-2470CE9F2FD2}" type="presOf" srcId="{30B95BCE-341F-4C36-BA83-8F70382B2438}" destId="{98ECC5CB-5DB0-4465-BE64-FCBCE58DC924}" srcOrd="1" destOrd="0" presId="urn:microsoft.com/office/officeart/2005/8/layout/list1"/>
    <dgm:cxn modelId="{60C452A6-33DE-2F40-90A9-88634FAF8FD4}" type="presOf" srcId="{C4ED86A8-6D98-416B-A439-29D08C49B45E}" destId="{F75B3817-365D-4FD4-B7B6-557817E1B9D5}" srcOrd="0" destOrd="0" presId="urn:microsoft.com/office/officeart/2005/8/layout/list1"/>
    <dgm:cxn modelId="{619561A9-4EDE-C94A-9DC2-A967F15D01A4}" type="presOf" srcId="{9CBFF02E-2882-4CD5-A510-7AC811AA60DF}" destId="{88956780-666F-4188-B21E-DA2F58DDC110}" srcOrd="0" destOrd="0" presId="urn:microsoft.com/office/officeart/2005/8/layout/list1"/>
    <dgm:cxn modelId="{8CBD8963-7E62-4CC7-917C-E62C567EFBC4}" srcId="{94E8178E-9B82-4FF4-8D3B-9274C264D3E8}" destId="{B5F68FF2-B132-4F81-ACAD-9490FFD10FA1}" srcOrd="1" destOrd="0" parTransId="{97E211E6-C3EC-4394-BED7-AD8BE3F67A9C}" sibTransId="{BE13CAC2-EE41-4F77-B531-FE30D95B6934}"/>
    <dgm:cxn modelId="{F1057C28-09D8-9F40-A197-6D03428481F8}" type="presOf" srcId="{30B95BCE-341F-4C36-BA83-8F70382B2438}" destId="{1D19F92B-968C-4D13-9E46-DE9D9D877BC5}" srcOrd="0" destOrd="0" presId="urn:microsoft.com/office/officeart/2005/8/layout/list1"/>
    <dgm:cxn modelId="{16D85E86-2DA5-4778-991F-E63986CF7032}" srcId="{94E8178E-9B82-4FF4-8D3B-9274C264D3E8}" destId="{525646ED-5D0A-493F-BB8D-60C0E589E337}" srcOrd="2" destOrd="0" parTransId="{117D6029-F8D0-4384-92A6-A776F9363A84}" sibTransId="{CF934D1D-E834-4901-A628-5AD786E300F1}"/>
    <dgm:cxn modelId="{3ECA39ED-C493-5F4A-99E2-9BFD0D10F800}" type="presOf" srcId="{9EBEF0FB-C4DA-4D02-A2DA-43FC3A0AC115}" destId="{F243EFED-23CB-4CC2-A4F6-631960EB3391}" srcOrd="1" destOrd="0" presId="urn:microsoft.com/office/officeart/2005/8/layout/list1"/>
    <dgm:cxn modelId="{C1FF61CD-DC3C-4990-BAB3-BB2B4EDF8A13}" srcId="{9EBEF0FB-C4DA-4D02-A2DA-43FC3A0AC115}" destId="{6EAC8C6A-F250-4386-B652-4E9B87AE7BC7}" srcOrd="2" destOrd="0" parTransId="{0C2255D7-ED02-481A-B86B-248B7F0C901E}" sibTransId="{9CD6F839-DABC-4AE1-AF14-9DAD9CF21DEE}"/>
    <dgm:cxn modelId="{549D98E8-0471-4844-BB9A-FC3F74039698}" type="presOf" srcId="{B5F68FF2-B132-4F81-ACAD-9490FFD10FA1}" destId="{57527E35-66D6-401A-B0C8-E25BF2416A26}" srcOrd="0" destOrd="1" presId="urn:microsoft.com/office/officeart/2005/8/layout/list1"/>
    <dgm:cxn modelId="{5B450198-2DA8-44E9-B7CB-E22E90294F1F}" srcId="{30B95BCE-341F-4C36-BA83-8F70382B2438}" destId="{C677D6AA-81AE-4279-8DBE-ECCB16A3449F}" srcOrd="1" destOrd="0" parTransId="{FBD0AFDA-D755-4C67-8658-3BAD3D1EAC70}" sibTransId="{5D3E3087-D6BD-4A1F-B9F2-E3FAF543B221}"/>
    <dgm:cxn modelId="{64B17105-6E0B-4BCD-90B2-8AD455609425}" srcId="{30B95BCE-341F-4C36-BA83-8F70382B2438}" destId="{27701B27-2F87-4F86-B6E0-DB8C2939C271}" srcOrd="2" destOrd="0" parTransId="{CDEE6C91-3848-48DF-9DDA-01BD3C00966F}" sibTransId="{361EE7C3-865E-45FB-9E75-020D5A52B9E2}"/>
    <dgm:cxn modelId="{A3B5E377-1EC9-DA47-9656-1FC37A2DD99C}" type="presOf" srcId="{E5AA5EE6-9488-42A5-8A98-17930E805677}" destId="{57527E35-66D6-401A-B0C8-E25BF2416A26}" srcOrd="0" destOrd="0" presId="urn:microsoft.com/office/officeart/2005/8/layout/list1"/>
    <dgm:cxn modelId="{1BECAD81-FB31-EF42-9727-505D8F699575}" type="presOf" srcId="{94E8178E-9B82-4FF4-8D3B-9274C264D3E8}" destId="{8CC13A96-10DE-4213-9E08-557A7F5E7D33}" srcOrd="0" destOrd="0" presId="urn:microsoft.com/office/officeart/2005/8/layout/list1"/>
    <dgm:cxn modelId="{7CCCCB55-98BE-924D-B06B-EE42A6375153}" type="presOf" srcId="{27701B27-2F87-4F86-B6E0-DB8C2939C271}" destId="{F75B3817-365D-4FD4-B7B6-557817E1B9D5}" srcOrd="0" destOrd="2" presId="urn:microsoft.com/office/officeart/2005/8/layout/list1"/>
    <dgm:cxn modelId="{D77CF314-6D96-4E0B-BA0C-77E436FF1B18}" srcId="{30B95BCE-341F-4C36-BA83-8F70382B2438}" destId="{C4ED86A8-6D98-416B-A439-29D08C49B45E}" srcOrd="0" destOrd="0" parTransId="{6AB7206B-2805-4AE7-816A-0797B9E0BA05}" sibTransId="{D959C384-5EF4-484E-999C-5ABF7DD409BB}"/>
    <dgm:cxn modelId="{F70466E2-A0AC-3945-AC01-9FC221B54B90}" type="presParOf" srcId="{88956780-666F-4188-B21E-DA2F58DDC110}" destId="{76810F45-E65C-4D85-BF6C-5AED3566912F}" srcOrd="0" destOrd="0" presId="urn:microsoft.com/office/officeart/2005/8/layout/list1"/>
    <dgm:cxn modelId="{0D60B1E3-8760-5C44-A7EB-C0B1C81A3170}" type="presParOf" srcId="{76810F45-E65C-4D85-BF6C-5AED3566912F}" destId="{1D19F92B-968C-4D13-9E46-DE9D9D877BC5}" srcOrd="0" destOrd="0" presId="urn:microsoft.com/office/officeart/2005/8/layout/list1"/>
    <dgm:cxn modelId="{7102D97E-B275-494D-A793-8EA98D925A8B}" type="presParOf" srcId="{76810F45-E65C-4D85-BF6C-5AED3566912F}" destId="{98ECC5CB-5DB0-4465-BE64-FCBCE58DC924}" srcOrd="1" destOrd="0" presId="urn:microsoft.com/office/officeart/2005/8/layout/list1"/>
    <dgm:cxn modelId="{7CE04C1B-D8CD-A545-8A67-A7927CBF0A4B}" type="presParOf" srcId="{88956780-666F-4188-B21E-DA2F58DDC110}" destId="{1925379B-A57F-47CA-AABA-8FD424FA3A02}" srcOrd="1" destOrd="0" presId="urn:microsoft.com/office/officeart/2005/8/layout/list1"/>
    <dgm:cxn modelId="{3B7E61C4-8C27-E04D-BF84-F4FDACEA686B}" type="presParOf" srcId="{88956780-666F-4188-B21E-DA2F58DDC110}" destId="{F75B3817-365D-4FD4-B7B6-557817E1B9D5}" srcOrd="2" destOrd="0" presId="urn:microsoft.com/office/officeart/2005/8/layout/list1"/>
    <dgm:cxn modelId="{40FBCA30-28D9-D94E-B6E1-C054D695332D}" type="presParOf" srcId="{88956780-666F-4188-B21E-DA2F58DDC110}" destId="{BE44B816-23C3-4AEA-A545-4D39A2446B11}" srcOrd="3" destOrd="0" presId="urn:microsoft.com/office/officeart/2005/8/layout/list1"/>
    <dgm:cxn modelId="{38DDE8FD-0FA5-704B-94B9-83EE2FACD6A8}" type="presParOf" srcId="{88956780-666F-4188-B21E-DA2F58DDC110}" destId="{A3BD9AB0-32AD-412E-AFDC-BC6159D82683}" srcOrd="4" destOrd="0" presId="urn:microsoft.com/office/officeart/2005/8/layout/list1"/>
    <dgm:cxn modelId="{1B3667A7-6170-3D45-AD80-0C91CF8DEE28}" type="presParOf" srcId="{A3BD9AB0-32AD-412E-AFDC-BC6159D82683}" destId="{8CC13A96-10DE-4213-9E08-557A7F5E7D33}" srcOrd="0" destOrd="0" presId="urn:microsoft.com/office/officeart/2005/8/layout/list1"/>
    <dgm:cxn modelId="{D0366E7A-DD12-1543-A2FE-63CE8338FA27}" type="presParOf" srcId="{A3BD9AB0-32AD-412E-AFDC-BC6159D82683}" destId="{2C377028-C70A-4671-ACE8-F75A2A2CEB82}" srcOrd="1" destOrd="0" presId="urn:microsoft.com/office/officeart/2005/8/layout/list1"/>
    <dgm:cxn modelId="{2AD7CA77-2008-644E-81D0-D598E722981F}" type="presParOf" srcId="{88956780-666F-4188-B21E-DA2F58DDC110}" destId="{3541C679-5A6B-49E2-A9CD-5BD296C8CF77}" srcOrd="5" destOrd="0" presId="urn:microsoft.com/office/officeart/2005/8/layout/list1"/>
    <dgm:cxn modelId="{FA41BD80-7AE3-4D4A-8871-ABBD018884E9}" type="presParOf" srcId="{88956780-666F-4188-B21E-DA2F58DDC110}" destId="{57527E35-66D6-401A-B0C8-E25BF2416A26}" srcOrd="6" destOrd="0" presId="urn:microsoft.com/office/officeart/2005/8/layout/list1"/>
    <dgm:cxn modelId="{E22512D4-D986-5741-BECC-38D23E34D43F}" type="presParOf" srcId="{88956780-666F-4188-B21E-DA2F58DDC110}" destId="{C209BF6F-E45D-4BFA-BAFF-2EADBCEAECDD}" srcOrd="7" destOrd="0" presId="urn:microsoft.com/office/officeart/2005/8/layout/list1"/>
    <dgm:cxn modelId="{6F26C7D4-7E05-3542-AFDD-6FF51618ACCB}" type="presParOf" srcId="{88956780-666F-4188-B21E-DA2F58DDC110}" destId="{C37116BD-B1B7-4D84-A3BB-473B98F008E3}" srcOrd="8" destOrd="0" presId="urn:microsoft.com/office/officeart/2005/8/layout/list1"/>
    <dgm:cxn modelId="{8321D2FA-3F00-9849-90F0-E9C8F4B77D89}" type="presParOf" srcId="{C37116BD-B1B7-4D84-A3BB-473B98F008E3}" destId="{265C1998-42D3-4F34-A6C7-26AD1A45A3BE}" srcOrd="0" destOrd="0" presId="urn:microsoft.com/office/officeart/2005/8/layout/list1"/>
    <dgm:cxn modelId="{543DE37D-35AC-E34A-BFFD-929CE29244C3}" type="presParOf" srcId="{C37116BD-B1B7-4D84-A3BB-473B98F008E3}" destId="{F243EFED-23CB-4CC2-A4F6-631960EB3391}" srcOrd="1" destOrd="0" presId="urn:microsoft.com/office/officeart/2005/8/layout/list1"/>
    <dgm:cxn modelId="{10631182-126D-9E4B-803B-78BCFCE5AD23}" type="presParOf" srcId="{88956780-666F-4188-B21E-DA2F58DDC110}" destId="{BD2B2673-43BC-408A-A13D-5D4688596CBC}" srcOrd="9" destOrd="0" presId="urn:microsoft.com/office/officeart/2005/8/layout/list1"/>
    <dgm:cxn modelId="{3559F406-E24F-214B-9D12-5BB6DD229EAE}" type="presParOf" srcId="{88956780-666F-4188-B21E-DA2F58DDC110}" destId="{AC00E4CE-535E-4A5B-B67D-D95CECB17B6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5B3817-365D-4FD4-B7B6-557817E1B9D5}">
      <dsp:nvSpPr>
        <dsp:cNvPr id="0" name=""/>
        <dsp:cNvSpPr/>
      </dsp:nvSpPr>
      <dsp:spPr>
        <a:xfrm>
          <a:off x="0" y="458219"/>
          <a:ext cx="8556625" cy="1411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4089" tIns="333248" rIns="664089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000066"/>
              </a:solidFill>
            </a:rPr>
            <a:t>Two-way interactive DA – highest resolution nest defines the innovation</a:t>
          </a:r>
          <a:endParaRPr lang="en-US" sz="1600" b="1" kern="1200" dirty="0">
            <a:solidFill>
              <a:srgbClr val="000066"/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000066"/>
              </a:solidFill>
            </a:rPr>
            <a:t>Control Observations: Surface/ship stations, cloud-track winds, aircraft data, dropsondes, radiosondes, synthetic tropical cyclone observations, storm position.</a:t>
          </a:r>
          <a:endParaRPr lang="en-US" sz="1600" b="1" kern="1200" dirty="0">
            <a:solidFill>
              <a:srgbClr val="000066"/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000066"/>
              </a:solidFill>
            </a:rPr>
            <a:t>Distance based localization, multiplicative based adaptive inflation.</a:t>
          </a:r>
          <a:endParaRPr lang="en-US" sz="1600" b="1" kern="1200" dirty="0">
            <a:solidFill>
              <a:srgbClr val="000066"/>
            </a:solidFill>
          </a:endParaRPr>
        </a:p>
      </dsp:txBody>
      <dsp:txXfrm>
        <a:off x="0" y="458219"/>
        <a:ext cx="8556625" cy="1411200"/>
      </dsp:txXfrm>
    </dsp:sp>
    <dsp:sp modelId="{98ECC5CB-5DB0-4465-BE64-FCBCE58DC924}">
      <dsp:nvSpPr>
        <dsp:cNvPr id="0" name=""/>
        <dsp:cNvSpPr/>
      </dsp:nvSpPr>
      <dsp:spPr>
        <a:xfrm>
          <a:off x="427831" y="222059"/>
          <a:ext cx="5989637" cy="47232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6394" tIns="0" rIns="226394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0066"/>
              </a:solidFill>
            </a:rPr>
            <a:t>Serial EnKF for data assimilation (DART)</a:t>
          </a:r>
          <a:endParaRPr lang="en-US" sz="1600" b="1" kern="1200" dirty="0">
            <a:solidFill>
              <a:srgbClr val="000066"/>
            </a:solidFill>
          </a:endParaRPr>
        </a:p>
      </dsp:txBody>
      <dsp:txXfrm>
        <a:off x="427831" y="222059"/>
        <a:ext cx="5989637" cy="472320"/>
      </dsp:txXfrm>
    </dsp:sp>
    <dsp:sp modelId="{57527E35-66D6-401A-B0C8-E25BF2416A26}">
      <dsp:nvSpPr>
        <dsp:cNvPr id="0" name=""/>
        <dsp:cNvSpPr/>
      </dsp:nvSpPr>
      <dsp:spPr>
        <a:xfrm>
          <a:off x="0" y="2191979"/>
          <a:ext cx="8556625" cy="1184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4089" tIns="333248" rIns="664089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000066"/>
              </a:solidFill>
            </a:rPr>
            <a:t>6-hr update cycle</a:t>
          </a:r>
          <a:endParaRPr lang="en-US" sz="1600" b="1" kern="1200" dirty="0">
            <a:solidFill>
              <a:srgbClr val="000066"/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000066"/>
              </a:solidFill>
            </a:rPr>
            <a:t>GFS-EnKF fields interpolated to COAMPS grid for the initial ensemble</a:t>
          </a:r>
          <a:endParaRPr lang="en-US" sz="1600" b="1" kern="1200" dirty="0">
            <a:solidFill>
              <a:srgbClr val="000066"/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000066"/>
              </a:solidFill>
            </a:rPr>
            <a:t>GFS-EnKF lateral boundary conditions.</a:t>
          </a:r>
          <a:endParaRPr lang="en-US" sz="1600" b="1" kern="1200" dirty="0">
            <a:solidFill>
              <a:srgbClr val="000066"/>
            </a:solidFill>
          </a:endParaRPr>
        </a:p>
      </dsp:txBody>
      <dsp:txXfrm>
        <a:off x="0" y="2191979"/>
        <a:ext cx="8556625" cy="1184400"/>
      </dsp:txXfrm>
    </dsp:sp>
    <dsp:sp modelId="{2C377028-C70A-4671-ACE8-F75A2A2CEB82}">
      <dsp:nvSpPr>
        <dsp:cNvPr id="0" name=""/>
        <dsp:cNvSpPr/>
      </dsp:nvSpPr>
      <dsp:spPr>
        <a:xfrm>
          <a:off x="427831" y="1955819"/>
          <a:ext cx="5989637" cy="47232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6394" tIns="0" rIns="226394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0066"/>
              </a:solidFill>
            </a:rPr>
            <a:t>80-member ensemble for Data Assimilation</a:t>
          </a:r>
          <a:endParaRPr lang="en-US" sz="1600" b="1" kern="1200" dirty="0">
            <a:solidFill>
              <a:srgbClr val="000066"/>
            </a:solidFill>
          </a:endParaRPr>
        </a:p>
      </dsp:txBody>
      <dsp:txXfrm>
        <a:off x="427831" y="1955819"/>
        <a:ext cx="5989637" cy="472320"/>
      </dsp:txXfrm>
    </dsp:sp>
    <dsp:sp modelId="{AC00E4CE-535E-4A5B-B67D-D95CECB17B6B}">
      <dsp:nvSpPr>
        <dsp:cNvPr id="0" name=""/>
        <dsp:cNvSpPr/>
      </dsp:nvSpPr>
      <dsp:spPr>
        <a:xfrm>
          <a:off x="0" y="3698940"/>
          <a:ext cx="8556625" cy="1184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4089" tIns="333248" rIns="664089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000066"/>
              </a:solidFill>
            </a:rPr>
            <a:t>Fixed 45-km mesh for each basin</a:t>
          </a:r>
          <a:endParaRPr lang="en-US" sz="1600" b="1" kern="1200" dirty="0">
            <a:solidFill>
              <a:srgbClr val="000066"/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000066"/>
              </a:solidFill>
            </a:rPr>
            <a:t>Imbedded 15- and 5-km moving nests</a:t>
          </a:r>
          <a:endParaRPr lang="en-US" sz="1600" b="1" kern="1200" dirty="0">
            <a:solidFill>
              <a:srgbClr val="000066"/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000066"/>
              </a:solidFill>
            </a:rPr>
            <a:t>10-20 members for forecast ensemble</a:t>
          </a:r>
          <a:endParaRPr lang="en-US" sz="1600" b="1" kern="1200" dirty="0">
            <a:solidFill>
              <a:srgbClr val="000066"/>
            </a:solidFill>
          </a:endParaRPr>
        </a:p>
      </dsp:txBody>
      <dsp:txXfrm>
        <a:off x="0" y="3698940"/>
        <a:ext cx="8556625" cy="1184400"/>
      </dsp:txXfrm>
    </dsp:sp>
    <dsp:sp modelId="{F243EFED-23CB-4CC2-A4F6-631960EB3391}">
      <dsp:nvSpPr>
        <dsp:cNvPr id="0" name=""/>
        <dsp:cNvSpPr/>
      </dsp:nvSpPr>
      <dsp:spPr>
        <a:xfrm>
          <a:off x="427831" y="3462780"/>
          <a:ext cx="5989637" cy="47232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6394" tIns="0" rIns="226394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0066"/>
              </a:solidFill>
            </a:rPr>
            <a:t>DA and forecast for Atlantic, </a:t>
          </a:r>
          <a:r>
            <a:rPr lang="en-US" sz="1600" b="1" kern="1200" dirty="0" err="1" smtClean="0">
              <a:solidFill>
                <a:srgbClr val="000066"/>
              </a:solidFill>
            </a:rPr>
            <a:t>EastPac</a:t>
          </a:r>
          <a:r>
            <a:rPr lang="en-US" sz="1600" b="1" kern="1200" dirty="0" smtClean="0">
              <a:solidFill>
                <a:srgbClr val="000066"/>
              </a:solidFill>
            </a:rPr>
            <a:t>, and </a:t>
          </a:r>
          <a:r>
            <a:rPr lang="en-US" sz="1600" b="1" kern="1200" dirty="0" err="1" smtClean="0">
              <a:solidFill>
                <a:srgbClr val="000066"/>
              </a:solidFill>
            </a:rPr>
            <a:t>WestPac</a:t>
          </a:r>
          <a:r>
            <a:rPr lang="en-US" sz="1600" b="1" kern="1200" dirty="0" smtClean="0">
              <a:solidFill>
                <a:srgbClr val="000066"/>
              </a:solidFill>
            </a:rPr>
            <a:t> basins</a:t>
          </a:r>
          <a:endParaRPr lang="en-US" sz="1600" b="1" kern="1200" dirty="0">
            <a:solidFill>
              <a:srgbClr val="000066"/>
            </a:solidFill>
          </a:endParaRPr>
        </a:p>
      </dsp:txBody>
      <dsp:txXfrm>
        <a:off x="427831" y="3462780"/>
        <a:ext cx="5989637" cy="472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FC6AB6B3-3528-427B-B8AA-3C92A3BD0150}" type="datetime1">
              <a:rPr lang="en-US"/>
              <a:pPr>
                <a:defRPr/>
              </a:pPr>
              <a:t>3/1/12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F15DBED7-7251-45D4-A4C1-15A135C541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228070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7C1078-20B5-4493-AD03-5BD1E0F33F2A}" type="slidenum">
              <a:rPr lang="en-US">
                <a:latin typeface="Arial" pitchFamily="34" charset="0"/>
              </a:rPr>
              <a:pPr/>
              <a:t>8</a:t>
            </a:fld>
            <a:endParaRPr lang="en-US">
              <a:latin typeface="Arial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6"/>
            <a:ext cx="5029200" cy="275126"/>
          </a:xfrm>
          <a:noFill/>
          <a:ln w="9525"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04CF40-815E-4A5F-8490-F42F1DD3E0E1}" type="slidenum">
              <a:rPr lang="en-US">
                <a:latin typeface="Arial" pitchFamily="34" charset="0"/>
              </a:rPr>
              <a:pPr/>
              <a:t>20</a:t>
            </a:fld>
            <a:endParaRPr lang="en-US">
              <a:latin typeface="Arial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6"/>
            <a:ext cx="5029200" cy="275126"/>
          </a:xfrm>
          <a:noFill/>
          <a:ln w="9525"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98FEB6-02C9-4CB6-84D2-84D87A242E7B}" type="slidenum">
              <a:rPr lang="en-US">
                <a:latin typeface="Arial" pitchFamily="34" charset="0"/>
              </a:rPr>
              <a:pPr/>
              <a:t>21</a:t>
            </a:fld>
            <a:endParaRPr lang="en-US">
              <a:latin typeface="Arial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6"/>
            <a:ext cx="5029200" cy="275126"/>
          </a:xfrm>
          <a:noFill/>
          <a:ln w="9525"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Height-radius plots of </a:t>
            </a:r>
            <a:r>
              <a:rPr lang="en-US" dirty="0" err="1" smtClean="0"/>
              <a:t>azimuthal</a:t>
            </a:r>
            <a:r>
              <a:rPr lang="en-US" dirty="0" smtClean="0"/>
              <a:t>-mean tangential</a:t>
            </a:r>
            <a:r>
              <a:rPr lang="en-US" baseline="0" dirty="0" smtClean="0"/>
              <a:t> wind, radial wind and vertical wind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26E68-A0FB-7F46-83C7-AB2F86E49397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971CFE-7D46-4465-A0BF-191C7E8DC1D4}" type="slidenum">
              <a:rPr lang="en-US">
                <a:latin typeface="Arial" pitchFamily="34" charset="0"/>
              </a:rPr>
              <a:pPr/>
              <a:t>44</a:t>
            </a:fld>
            <a:endParaRPr lang="en-US">
              <a:latin typeface="Arial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6"/>
            <a:ext cx="5029200" cy="275126"/>
          </a:xfrm>
          <a:noFill/>
          <a:ln w="9525"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upper 3 panels are analyses</a:t>
            </a:r>
            <a:r>
              <a:rPr lang="en-US" baseline="0" dirty="0" smtClean="0"/>
              <a:t> track and spread against JMA best track in solid black line.</a:t>
            </a:r>
          </a:p>
          <a:p>
            <a:r>
              <a:rPr lang="en-US" baseline="0" dirty="0" smtClean="0"/>
              <a:t>Colored dots are TC locations as a function of time from magenta to red.</a:t>
            </a:r>
          </a:p>
          <a:p>
            <a:r>
              <a:rPr lang="en-US" baseline="0" dirty="0" smtClean="0"/>
              <a:t>A general narrower spread can be observed along the analysis time.</a:t>
            </a:r>
          </a:p>
          <a:p>
            <a:r>
              <a:rPr lang="en-US" baseline="0" dirty="0" smtClean="0"/>
              <a:t>In the early state, CTL had an erroneously straight westward motion while </a:t>
            </a:r>
            <a:r>
              <a:rPr lang="en-US" baseline="0" dirty="0" err="1" smtClean="0"/>
              <a:t>CIMSS(h</a:t>
            </a:r>
            <a:r>
              <a:rPr lang="en-US" baseline="0" dirty="0" smtClean="0"/>
              <a:t>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26E68-A0FB-7F46-83C7-AB2F86E49397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539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/>
            <a:fld id="{7F938C5F-EBCB-4714-AF22-790E8A2713D3}" type="slidenum">
              <a:rPr lang="en-US" smtClean="0">
                <a:solidFill>
                  <a:srgbClr val="000000"/>
                </a:solidFill>
                <a:ea typeface="MS PGothic" pitchFamily="34" charset="-128"/>
              </a:rPr>
              <a:pPr eaLnBrk="1" hangingPunct="1"/>
              <a:t>46</a:t>
            </a:fld>
            <a:endParaRPr lang="en-US" dirty="0" smtClean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224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5938"/>
            <a:ext cx="5029200" cy="274637"/>
          </a:xfr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Assimilation is done on 27km,</a:t>
            </a:r>
            <a:r>
              <a:rPr lang="en-US" baseline="0" dirty="0" smtClean="0"/>
              <a:t> integrate the model forward by 9km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28F1D-F1E3-3441-BD89-91AB47D91AB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err="1" smtClean="0"/>
              <a:t>CIMSS(h</a:t>
            </a:r>
            <a:r>
              <a:rPr lang="en-US" sz="1200" dirty="0" smtClean="0"/>
              <a:t>) has almost 10 times more of </a:t>
            </a:r>
            <a:r>
              <a:rPr lang="en-US" sz="1200" dirty="0" err="1" smtClean="0"/>
              <a:t>AMVs</a:t>
            </a:r>
            <a:r>
              <a:rPr lang="en-US" sz="1200" dirty="0" smtClean="0"/>
              <a:t> than CTL, and most of it is from upper layer (400mb </a:t>
            </a:r>
            <a:r>
              <a:rPr lang="en-US" sz="1200" dirty="0" err="1" smtClean="0">
                <a:latin typeface="Wingdings"/>
                <a:ea typeface="Wingdings"/>
                <a:cs typeface="Wingdings"/>
              </a:rPr>
              <a:t></a:t>
            </a:r>
            <a:r>
              <a:rPr lang="en-US" sz="1200" dirty="0" smtClean="0"/>
              <a:t>).</a:t>
            </a:r>
          </a:p>
          <a:p>
            <a:r>
              <a:rPr lang="en-US" sz="1200" dirty="0" err="1" smtClean="0"/>
              <a:t>CIMSS(h+RS</a:t>
            </a:r>
            <a:r>
              <a:rPr lang="en-US" sz="1200" dirty="0" smtClean="0"/>
              <a:t>) not only has an increased overall volume of </a:t>
            </a:r>
            <a:r>
              <a:rPr lang="en-US" sz="1200" dirty="0" err="1" smtClean="0"/>
              <a:t>AMVs</a:t>
            </a:r>
            <a:r>
              <a:rPr lang="en-US" sz="1200" dirty="0" smtClean="0"/>
              <a:t>, but also more </a:t>
            </a:r>
            <a:r>
              <a:rPr lang="en-US" sz="1200" dirty="0" err="1" smtClean="0"/>
              <a:t>AMVs</a:t>
            </a:r>
            <a:r>
              <a:rPr lang="en-US" sz="1200" dirty="0" smtClean="0"/>
              <a:t> at lower levels (400mb and below).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26E68-A0FB-7F46-83C7-AB2F86E4939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upper 3 panels are analyses</a:t>
            </a:r>
            <a:r>
              <a:rPr lang="en-US" baseline="0" dirty="0" smtClean="0"/>
              <a:t> track and spread against JMA best track in solid black line.</a:t>
            </a:r>
          </a:p>
          <a:p>
            <a:r>
              <a:rPr lang="en-US" baseline="0" dirty="0" smtClean="0"/>
              <a:t>Colored dots are TC locations as a function of time from magenta to red.</a:t>
            </a:r>
          </a:p>
          <a:p>
            <a:r>
              <a:rPr lang="en-US" baseline="0" dirty="0" smtClean="0"/>
              <a:t>A general narrower spread can be observed along the analysis time.</a:t>
            </a:r>
          </a:p>
          <a:p>
            <a:r>
              <a:rPr lang="en-US" baseline="0" dirty="0" smtClean="0"/>
              <a:t>In the early state, CTL had an erroneously straight westward motion while </a:t>
            </a:r>
            <a:r>
              <a:rPr lang="en-US" baseline="0" dirty="0" err="1" smtClean="0"/>
              <a:t>CIMSS(h</a:t>
            </a:r>
            <a:r>
              <a:rPr lang="en-US" baseline="0" dirty="0" smtClean="0"/>
              <a:t>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26E68-A0FB-7F46-83C7-AB2F86E4939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25 km in </a:t>
            </a:r>
            <a:r>
              <a:rPr lang="en-US" dirty="0" err="1" smtClean="0"/>
              <a:t>QuikSCAT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 km in Eldora</a:t>
            </a:r>
            <a:r>
              <a:rPr lang="en-US" baseline="0" dirty="0" smtClean="0"/>
              <a:t> Radar</a:t>
            </a:r>
            <a:br>
              <a:rPr lang="en-US" baseline="0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95603-805C-5B42-88DB-082EED8E8C4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4FCA9C-315C-4B49-BB61-8B68B416722A}" type="slidenum">
              <a:rPr lang="en-US">
                <a:latin typeface="Arial" pitchFamily="34" charset="0"/>
              </a:rPr>
              <a:pPr/>
              <a:t>15</a:t>
            </a:fld>
            <a:endParaRPr lang="en-US">
              <a:latin typeface="Arial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6"/>
            <a:ext cx="5029200" cy="275126"/>
          </a:xfrm>
          <a:noFill/>
          <a:ln w="9525"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0EDE32-04FD-4C80-B673-4BA09EC5F008}" type="slidenum">
              <a:rPr lang="en-US">
                <a:latin typeface="Arial" pitchFamily="34" charset="0"/>
              </a:rPr>
              <a:pPr/>
              <a:t>17</a:t>
            </a:fld>
            <a:endParaRPr lang="en-US">
              <a:latin typeface="Arial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6"/>
            <a:ext cx="5029200" cy="275126"/>
          </a:xfrm>
          <a:noFill/>
          <a:ln w="9525"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02749A-8834-424E-8869-F4B290CB4511}" type="slidenum">
              <a:rPr lang="en-US">
                <a:latin typeface="Arial" pitchFamily="34" charset="0"/>
              </a:rPr>
              <a:pPr/>
              <a:t>18</a:t>
            </a:fld>
            <a:endParaRPr lang="en-US">
              <a:latin typeface="Arial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6"/>
            <a:ext cx="5029200" cy="275126"/>
          </a:xfrm>
          <a:noFill/>
          <a:ln w="9525"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B58F4D-3386-4BC7-AEA4-AE2E3ECEC026}" type="slidenum">
              <a:rPr lang="en-US">
                <a:latin typeface="Arial" pitchFamily="34" charset="0"/>
              </a:rPr>
              <a:pPr/>
              <a:t>19</a:t>
            </a:fld>
            <a:endParaRPr lang="en-US">
              <a:latin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6"/>
            <a:ext cx="5029200" cy="275126"/>
          </a:xfrm>
          <a:noFill/>
          <a:ln w="9525"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B76C7-2FEF-40C3-BEFD-47407C2F4C8E}" type="datetime1">
              <a:rPr lang="en-US"/>
              <a:pPr>
                <a:defRPr/>
              </a:pPr>
              <a:t>3/1/12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51E39-B3C6-41D0-870E-EB743A4585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DF046-18F4-43D7-9D7C-8E7CF07D5A10}" type="datetime1">
              <a:rPr lang="en-US"/>
              <a:pPr>
                <a:defRPr/>
              </a:pPr>
              <a:t>3/1/12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7201D-2E80-490F-98CB-A4090A485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F64EC-1510-44A7-8B91-ABCB0484931A}" type="datetime1">
              <a:rPr lang="en-US"/>
              <a:pPr>
                <a:defRPr/>
              </a:pPr>
              <a:t>3/1/12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CEDD7-BFF0-4E40-9687-CA69F5CAB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9BD0B-8CAE-4A2C-A4BA-0B8691BF3326}" type="datetime1">
              <a:rPr lang="en-US"/>
              <a:pPr>
                <a:defRPr/>
              </a:pPr>
              <a:t>3/1/12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66554-6315-4242-8C25-FF74A058E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34F83-039B-4378-824D-D9764A59E832}" type="datetime1">
              <a:rPr lang="en-US"/>
              <a:pPr>
                <a:defRPr/>
              </a:pPr>
              <a:t>3/1/12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43A26-6226-4107-ADEE-C6028F5B2A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A6052-D6BC-45F0-ADCF-0A3355E9D505}" type="datetime1">
              <a:rPr lang="en-US"/>
              <a:pPr>
                <a:defRPr/>
              </a:pPr>
              <a:t>3/1/12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085C5-F855-4F94-BC38-73E5D31F6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2893D-038B-45D9-8397-1068DFB1521F}" type="datetime1">
              <a:rPr lang="en-US"/>
              <a:pPr>
                <a:defRPr/>
              </a:pPr>
              <a:t>3/1/12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4C396-3514-454B-A8E4-70DB143BA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7E81C-B6F0-4C4D-8B3A-F266327EBEB2}" type="datetime1">
              <a:rPr lang="en-US"/>
              <a:pPr>
                <a:defRPr/>
              </a:pPr>
              <a:t>3/1/12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1201E-9A75-4BF1-8A52-3D3A09FD5B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BDE93-FC9B-49CC-9C5F-042ED1268207}" type="datetime1">
              <a:rPr lang="en-US"/>
              <a:pPr>
                <a:defRPr/>
              </a:pPr>
              <a:t>3/1/12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44057-5E13-41B1-9996-957654AF3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E05EA-1110-4D1B-ABD7-A8A20D70841A}" type="datetime1">
              <a:rPr lang="en-US"/>
              <a:pPr>
                <a:defRPr/>
              </a:pPr>
              <a:t>3/1/12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B3291-239B-4C57-920F-AF0B575D8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51A42-07C8-4938-B560-4352D3697BF7}" type="datetime1">
              <a:rPr lang="en-US"/>
              <a:pPr>
                <a:defRPr/>
              </a:pPr>
              <a:t>3/1/12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E47F0-7BD4-414D-8398-8A3E8C695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8F991758-7859-4121-AD0A-9DFD01A9AEE0}" type="datetime1">
              <a:rPr lang="en-US"/>
              <a:pPr>
                <a:defRPr/>
              </a:pPr>
              <a:t>3/1/12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BAC6E9B4-48C9-4EE2-BCDA-CB37CA1AFD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5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eg"/><Relationship Id="rId5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image" Target="../media/image16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eg"/><Relationship Id="rId5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7" Type="http://schemas.openxmlformats.org/officeDocument/2006/relationships/image" Target="../media/image27.gif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6" Type="http://schemas.microsoft.com/office/2007/relationships/diagramDrawing" Target="../diagrams/drawing1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7.gi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Relationship Id="rId3" Type="http://schemas.openxmlformats.org/officeDocument/2006/relationships/image" Target="../media/image36.jpeg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5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3.png"/><Relationship Id="rId5" Type="http://schemas.openxmlformats.org/officeDocument/2006/relationships/image" Target="../media/image4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Relationship Id="rId5" Type="http://schemas.openxmlformats.org/officeDocument/2006/relationships/image" Target="../media/image47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1905000" y="152400"/>
            <a:ext cx="5181600" cy="25146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B40069"/>
                </a:solidFill>
              </a:rPr>
              <a:t>Achieving Superior Tropical Cyclone Intensity Forecasts by Improving the Assimilation of High-Resolution Satellite Data into Mesoscale Prediction Models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0" y="2667000"/>
            <a:ext cx="9144000" cy="32004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000066"/>
                </a:solidFill>
              </a:rPr>
              <a:t>PIs: </a:t>
            </a:r>
            <a:r>
              <a:rPr lang="en-US" sz="2800" dirty="0" smtClean="0">
                <a:solidFill>
                  <a:srgbClr val="000066"/>
                </a:solidFill>
              </a:rPr>
              <a:t>Chris </a:t>
            </a:r>
            <a:r>
              <a:rPr lang="en-US" sz="2800" dirty="0" err="1" smtClean="0">
                <a:solidFill>
                  <a:srgbClr val="000066"/>
                </a:solidFill>
              </a:rPr>
              <a:t>Velden</a:t>
            </a:r>
            <a:r>
              <a:rPr lang="en-US" sz="2800" dirty="0" smtClean="0">
                <a:solidFill>
                  <a:srgbClr val="000066"/>
                </a:solidFill>
              </a:rPr>
              <a:t> (CIMSS/U. Wisconsin)</a:t>
            </a:r>
          </a:p>
          <a:p>
            <a:pPr eaLnBrk="1" hangingPunct="1"/>
            <a:r>
              <a:rPr lang="en-US" sz="2800" dirty="0" smtClean="0">
                <a:solidFill>
                  <a:srgbClr val="000066"/>
                </a:solidFill>
              </a:rPr>
              <a:t>      Sharan </a:t>
            </a:r>
            <a:r>
              <a:rPr lang="en-US" sz="2800" dirty="0" err="1" smtClean="0">
                <a:solidFill>
                  <a:srgbClr val="000066"/>
                </a:solidFill>
              </a:rPr>
              <a:t>Majumdar</a:t>
            </a:r>
            <a:r>
              <a:rPr lang="en-US" sz="2800" dirty="0" smtClean="0">
                <a:solidFill>
                  <a:srgbClr val="000066"/>
                </a:solidFill>
              </a:rPr>
              <a:t> (RSMAS/U. Miami)</a:t>
            </a:r>
          </a:p>
          <a:p>
            <a:pPr eaLnBrk="1" hangingPunct="1"/>
            <a:r>
              <a:rPr lang="en-US" sz="2400" b="1" dirty="0">
                <a:solidFill>
                  <a:srgbClr val="000066"/>
                </a:solidFill>
              </a:rPr>
              <a:t>Co-PIs: </a:t>
            </a:r>
            <a:r>
              <a:rPr lang="en-US" sz="2400" dirty="0" smtClean="0">
                <a:solidFill>
                  <a:srgbClr val="000066"/>
                </a:solidFill>
              </a:rPr>
              <a:t>Jim Doyle and Jeff Hawkins (NRL-Monterey)</a:t>
            </a:r>
          </a:p>
          <a:p>
            <a:pPr eaLnBrk="1" hangingPunct="1"/>
            <a:r>
              <a:rPr lang="en-US" sz="2400" dirty="0" smtClean="0">
                <a:solidFill>
                  <a:srgbClr val="000066"/>
                </a:solidFill>
              </a:rPr>
              <a:t>Jeff Anderson and </a:t>
            </a:r>
            <a:r>
              <a:rPr lang="en-US" sz="2400" dirty="0" err="1" smtClean="0">
                <a:solidFill>
                  <a:srgbClr val="000066"/>
                </a:solidFill>
              </a:rPr>
              <a:t>Hui</a:t>
            </a:r>
            <a:r>
              <a:rPr lang="en-US" sz="2400" dirty="0" smtClean="0">
                <a:solidFill>
                  <a:srgbClr val="000066"/>
                </a:solidFill>
              </a:rPr>
              <a:t> Liu (NCAR), Jun Li (CIMSS/U. Wisconsin)</a:t>
            </a:r>
          </a:p>
          <a:p>
            <a:pPr eaLnBrk="1" hangingPunct="1"/>
            <a:r>
              <a:rPr lang="en-US" sz="2200" b="1" dirty="0" smtClean="0">
                <a:solidFill>
                  <a:srgbClr val="000066"/>
                </a:solidFill>
              </a:rPr>
              <a:t>Collaborators: </a:t>
            </a:r>
            <a:r>
              <a:rPr lang="en-US" sz="2200" dirty="0" smtClean="0">
                <a:solidFill>
                  <a:srgbClr val="000066"/>
                </a:solidFill>
              </a:rPr>
              <a:t>Bob Atlas (NOAA/AOML), John </a:t>
            </a:r>
            <a:r>
              <a:rPr lang="en-US" sz="2200" dirty="0" err="1" smtClean="0">
                <a:solidFill>
                  <a:srgbClr val="000066"/>
                </a:solidFill>
              </a:rPr>
              <a:t>Knaff</a:t>
            </a:r>
            <a:r>
              <a:rPr lang="en-US" sz="2200" dirty="0" smtClean="0">
                <a:solidFill>
                  <a:srgbClr val="000066"/>
                </a:solidFill>
              </a:rPr>
              <a:t> (NOAA/NESDIS), William Lewis (CIMSS / U. Wisconsin), Alex </a:t>
            </a:r>
            <a:r>
              <a:rPr lang="en-US" sz="2200" dirty="0" err="1" smtClean="0">
                <a:solidFill>
                  <a:srgbClr val="000066"/>
                </a:solidFill>
              </a:rPr>
              <a:t>Reinecke</a:t>
            </a:r>
            <a:r>
              <a:rPr lang="en-US" sz="2200" dirty="0" smtClean="0">
                <a:solidFill>
                  <a:srgbClr val="000066"/>
                </a:solidFill>
              </a:rPr>
              <a:t>, Song Yang, </a:t>
            </a:r>
            <a:r>
              <a:rPr lang="en-US" sz="2200" dirty="0" err="1" smtClean="0">
                <a:solidFill>
                  <a:srgbClr val="000066"/>
                </a:solidFill>
              </a:rPr>
              <a:t>Hao</a:t>
            </a:r>
            <a:r>
              <a:rPr lang="en-US" sz="2200" dirty="0" smtClean="0">
                <a:solidFill>
                  <a:srgbClr val="000066"/>
                </a:solidFill>
              </a:rPr>
              <a:t> Jin (NRL)</a:t>
            </a:r>
          </a:p>
          <a:p>
            <a:pPr eaLnBrk="1" hangingPunct="1"/>
            <a:r>
              <a:rPr lang="en-US" sz="2200" b="1" dirty="0" smtClean="0">
                <a:solidFill>
                  <a:srgbClr val="000066"/>
                </a:solidFill>
              </a:rPr>
              <a:t>Ph.D. Student: </a:t>
            </a:r>
            <a:r>
              <a:rPr lang="en-US" sz="2200" dirty="0" smtClean="0">
                <a:solidFill>
                  <a:srgbClr val="000066"/>
                </a:solidFill>
              </a:rPr>
              <a:t>Ting-Chi Wu (RSMAS/U. Miami)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1407886" y="6096000"/>
            <a:ext cx="670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rgbClr val="009999"/>
                </a:solidFill>
                <a:latin typeface="+mn-lt"/>
                <a:ea typeface="+mn-ea"/>
              </a:rPr>
              <a:t>NOPP Topic Review, RSMAS/U. Miami.  3/2/12</a:t>
            </a:r>
            <a:endParaRPr lang="en-US" sz="2400" b="1" dirty="0">
              <a:solidFill>
                <a:srgbClr val="009999"/>
              </a:solidFill>
              <a:latin typeface="+mn-lt"/>
              <a:ea typeface="+mn-ea"/>
            </a:endParaRPr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5943"/>
            <a:ext cx="1600200" cy="2056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6934" t="22001" r="16000" b="16800"/>
          <a:stretch/>
        </p:blipFill>
        <p:spPr>
          <a:xfrm>
            <a:off x="7291461" y="381001"/>
            <a:ext cx="1776339" cy="1904999"/>
          </a:xfrm>
          <a:prstGeom prst="rect">
            <a:avLst/>
          </a:prstGeom>
        </p:spPr>
      </p:pic>
      <p:pic>
        <p:nvPicPr>
          <p:cNvPr id="7" name="Picture 6" descr="logo_ON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" y="6019800"/>
            <a:ext cx="1427513" cy="642381"/>
          </a:xfrm>
          <a:prstGeom prst="rect">
            <a:avLst/>
          </a:prstGeom>
        </p:spPr>
      </p:pic>
      <p:pic>
        <p:nvPicPr>
          <p:cNvPr id="8" name="Picture 7" descr="NOAA-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7200" y="5791200"/>
            <a:ext cx="975200" cy="97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76" y="0"/>
            <a:ext cx="8766048" cy="990600"/>
          </a:xfrm>
        </p:spPr>
        <p:txBody>
          <a:bodyPr/>
          <a:lstStyle/>
          <a:p>
            <a:r>
              <a:rPr lang="en-US" sz="4000" b="1" dirty="0" err="1" smtClean="0">
                <a:solidFill>
                  <a:srgbClr val="B40069"/>
                </a:solidFill>
              </a:rPr>
              <a:t>AMVs</a:t>
            </a:r>
            <a:r>
              <a:rPr lang="en-US" sz="4000" b="1" dirty="0" smtClean="0">
                <a:solidFill>
                  <a:srgbClr val="B40069"/>
                </a:solidFill>
              </a:rPr>
              <a:t> in the </a:t>
            </a:r>
            <a:r>
              <a:rPr lang="en-US" sz="4000" b="1" dirty="0" err="1" smtClean="0">
                <a:solidFill>
                  <a:srgbClr val="B40069"/>
                </a:solidFill>
              </a:rPr>
              <a:t>EnKF</a:t>
            </a:r>
            <a:r>
              <a:rPr lang="en-US" sz="4000" b="1" dirty="0" smtClean="0">
                <a:solidFill>
                  <a:srgbClr val="B40069"/>
                </a:solidFill>
              </a:rPr>
              <a:t> Cycles</a:t>
            </a:r>
            <a:endParaRPr lang="en-US" sz="4000" b="1" dirty="0">
              <a:solidFill>
                <a:srgbClr val="B40069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57200" y="6695408"/>
            <a:ext cx="533400" cy="1588"/>
          </a:xfrm>
          <a:prstGeom prst="line">
            <a:avLst/>
          </a:prstGeom>
          <a:ln w="50800">
            <a:solidFill>
              <a:srgbClr val="0000FF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489200" y="6696996"/>
            <a:ext cx="533400" cy="1588"/>
          </a:xfrm>
          <a:prstGeom prst="line">
            <a:avLst/>
          </a:prstGeom>
          <a:ln w="50800">
            <a:solidFill>
              <a:srgbClr val="008000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572000" y="6700172"/>
            <a:ext cx="533400" cy="1588"/>
          </a:xfrm>
          <a:prstGeom prst="line">
            <a:avLst/>
          </a:prstGeom>
          <a:ln w="50800">
            <a:solidFill>
              <a:srgbClr val="800000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629400" y="6701760"/>
            <a:ext cx="533400" cy="1588"/>
          </a:xfrm>
          <a:prstGeom prst="line">
            <a:avLst/>
          </a:prstGeom>
          <a:ln w="50800">
            <a:solidFill>
              <a:srgbClr val="FF0000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016000" y="6488668"/>
            <a:ext cx="149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701-999mb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073400" y="6488668"/>
            <a:ext cx="149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01-700mb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130800" y="6488668"/>
            <a:ext cx="149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251-400mb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239000" y="6488668"/>
            <a:ext cx="149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100-251mb</a:t>
            </a:r>
            <a:endParaRPr lang="en-US" dirty="0"/>
          </a:p>
        </p:txBody>
      </p:sp>
      <p:pic>
        <p:nvPicPr>
          <p:cNvPr id="19" name="Picture 18" descr="AMV_ncepbufr_CTL_2008091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1623" y="990600"/>
            <a:ext cx="7107937" cy="5330952"/>
          </a:xfrm>
          <a:prstGeom prst="rect">
            <a:avLst/>
          </a:prstGeom>
        </p:spPr>
      </p:pic>
      <p:pic>
        <p:nvPicPr>
          <p:cNvPr id="28" name="Picture 27" descr="AMV_CIMSS_noRS_20080911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1624" y="990600"/>
            <a:ext cx="7107936" cy="5330952"/>
          </a:xfrm>
          <a:prstGeom prst="rect">
            <a:avLst/>
          </a:prstGeom>
        </p:spPr>
      </p:pic>
      <p:pic>
        <p:nvPicPr>
          <p:cNvPr id="29" name="Picture 28" descr="AMV_CIMSS_RS_20080911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51623" y="990600"/>
            <a:ext cx="7098793" cy="5324094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444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457200" y="-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4006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Analysis track and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4006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intensity (32)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B4006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" name="Picture 19" descr="trackspread_h12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85800" y="838200"/>
            <a:ext cx="10411146" cy="2895600"/>
          </a:xfrm>
          <a:prstGeom prst="rect">
            <a:avLst/>
          </a:prstGeom>
        </p:spPr>
      </p:pic>
      <p:pic>
        <p:nvPicPr>
          <p:cNvPr id="21" name="Picture 20" descr="intensity_pslv.jpg"/>
          <p:cNvPicPr>
            <a:picLocks noChangeAspect="1"/>
          </p:cNvPicPr>
          <p:nvPr/>
        </p:nvPicPr>
        <p:blipFill>
          <a:blip r:embed="rId4" cstate="print"/>
          <a:srcRect l="4545" t="8552" r="12121" b="10204"/>
          <a:stretch>
            <a:fillRect/>
          </a:stretch>
        </p:blipFill>
        <p:spPr>
          <a:xfrm>
            <a:off x="2590800" y="3962400"/>
            <a:ext cx="4191000" cy="2895600"/>
          </a:xfrm>
          <a:prstGeom prst="rect">
            <a:avLst/>
          </a:prstGeom>
        </p:spPr>
      </p:pic>
      <p:grpSp>
        <p:nvGrpSpPr>
          <p:cNvPr id="3" name="Group 18"/>
          <p:cNvGrpSpPr/>
          <p:nvPr/>
        </p:nvGrpSpPr>
        <p:grpSpPr>
          <a:xfrm>
            <a:off x="4580505" y="1447800"/>
            <a:ext cx="3877695" cy="762000"/>
            <a:chOff x="4511040" y="1222248"/>
            <a:chExt cx="3522695" cy="822960"/>
          </a:xfrm>
        </p:grpSpPr>
        <p:sp>
          <p:nvSpPr>
            <p:cNvPr id="7" name="Rounded Rectangle 6"/>
            <p:cNvSpPr/>
            <p:nvPr/>
          </p:nvSpPr>
          <p:spPr>
            <a:xfrm>
              <a:off x="4511040" y="1222248"/>
              <a:ext cx="822960" cy="82296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ounded Rectangle 9"/>
            <p:cNvSpPr/>
            <p:nvPr/>
          </p:nvSpPr>
          <p:spPr>
            <a:xfrm>
              <a:off x="7210775" y="1222248"/>
              <a:ext cx="822960" cy="82296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3" name="Rounded Rectangle 12"/>
          <p:cNvSpPr/>
          <p:nvPr/>
        </p:nvSpPr>
        <p:spPr>
          <a:xfrm>
            <a:off x="4572000" y="3886200"/>
            <a:ext cx="2057400" cy="2743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TextBox 32"/>
          <p:cNvSpPr txBox="1"/>
          <p:nvPr/>
        </p:nvSpPr>
        <p:spPr>
          <a:xfrm>
            <a:off x="3200400" y="5715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MSLP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76" y="0"/>
            <a:ext cx="8766048" cy="9906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B40069"/>
                </a:solidFill>
              </a:rPr>
              <a:t>Analyses </a:t>
            </a:r>
            <a:r>
              <a:rPr lang="en-US" sz="4000" b="1" dirty="0" err="1" smtClean="0">
                <a:solidFill>
                  <a:srgbClr val="B40069"/>
                </a:solidFill>
              </a:rPr>
              <a:t>vs</a:t>
            </a:r>
            <a:r>
              <a:rPr lang="en-US" sz="4000" b="1" dirty="0" smtClean="0">
                <a:solidFill>
                  <a:srgbClr val="B40069"/>
                </a:solidFill>
              </a:rPr>
              <a:t> Independent Observations</a:t>
            </a:r>
            <a:endParaRPr lang="en-US" sz="4000" b="1" dirty="0">
              <a:solidFill>
                <a:srgbClr val="B40069"/>
              </a:solidFill>
            </a:endParaRPr>
          </a:p>
        </p:txBody>
      </p:sp>
      <p:grpSp>
        <p:nvGrpSpPr>
          <p:cNvPr id="4" name="Group 7"/>
          <p:cNvGrpSpPr/>
          <p:nvPr/>
        </p:nvGrpSpPr>
        <p:grpSpPr>
          <a:xfrm>
            <a:off x="76200" y="1295400"/>
            <a:ext cx="8915400" cy="1931550"/>
            <a:chOff x="1143000" y="4012050"/>
            <a:chExt cx="8915400" cy="1931550"/>
          </a:xfrm>
        </p:grpSpPr>
        <p:pic>
          <p:nvPicPr>
            <p:cNvPr id="5" name="Picture 4" descr=":observation:QSCAT:20080909-094400_qscat_ctl_rs.jpg"/>
            <p:cNvPicPr/>
            <p:nvPr/>
          </p:nvPicPr>
          <p:blipFill>
            <a:blip r:embed="rId3" cstate="print"/>
            <a:srcRect l="7271" r="66735" b="48095"/>
            <a:stretch>
              <a:fillRect/>
            </a:stretch>
          </p:blipFill>
          <p:spPr bwMode="auto">
            <a:xfrm>
              <a:off x="1143000" y="4012050"/>
              <a:ext cx="2209800" cy="182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 descr=":observation:QSCAT:20080909-094400_qscat_ctl_rs.jpg"/>
            <p:cNvPicPr/>
            <p:nvPr/>
          </p:nvPicPr>
          <p:blipFill>
            <a:blip r:embed="rId3" cstate="print"/>
            <a:srcRect l="7271" t="51905" r="11859"/>
            <a:stretch>
              <a:fillRect/>
            </a:stretch>
          </p:blipFill>
          <p:spPr bwMode="auto">
            <a:xfrm>
              <a:off x="3505200" y="4114800"/>
              <a:ext cx="65532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Box 11"/>
          <p:cNvSpPr txBox="1"/>
          <p:nvPr/>
        </p:nvSpPr>
        <p:spPr>
          <a:xfrm>
            <a:off x="8305800" y="1475601"/>
            <a:ext cx="384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</a:t>
            </a:r>
            <a:r>
              <a:rPr lang="en-US" sz="1200" dirty="0" err="1" smtClean="0"/>
              <a:t>h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17" name="Rounded Rectangle 16"/>
          <p:cNvSpPr/>
          <p:nvPr/>
        </p:nvSpPr>
        <p:spPr>
          <a:xfrm>
            <a:off x="2514600" y="1475600"/>
            <a:ext cx="4191000" cy="1649499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914400"/>
            <a:ext cx="4648200" cy="533400"/>
          </a:xfr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QuikSCAT</a:t>
            </a:r>
            <a:r>
              <a:rPr lang="en-US" sz="2400" dirty="0" smtClean="0">
                <a:solidFill>
                  <a:schemeClr val="tx1"/>
                </a:solidFill>
              </a:rPr>
              <a:t>-UCF WD: 12 UTC 9 Sep</a:t>
            </a:r>
          </a:p>
          <a:p>
            <a:pPr>
              <a:buNone/>
            </a:pP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0" y="3200400"/>
            <a:ext cx="9296400" cy="3825875"/>
            <a:chOff x="0" y="3200400"/>
            <a:chExt cx="9296400" cy="3825875"/>
          </a:xfrm>
        </p:grpSpPr>
        <p:pic>
          <p:nvPicPr>
            <p:cNvPr id="28" name="Picture 27" descr="MVandBIAS_all.eps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54073" y="3200400"/>
              <a:ext cx="3342327" cy="3825875"/>
            </a:xfrm>
            <a:prstGeom prst="rect">
              <a:avLst/>
            </a:prstGeom>
          </p:spPr>
        </p:pic>
        <p:pic>
          <p:nvPicPr>
            <p:cNvPr id="24" name="Picture 23" descr="wspd_8125m_2008091100_all.jpg"/>
            <p:cNvPicPr>
              <a:picLocks noChangeAspect="1"/>
            </p:cNvPicPr>
            <p:nvPr/>
          </p:nvPicPr>
          <p:blipFill>
            <a:blip r:embed="rId5" cstate="print"/>
            <a:srcRect l="6766" r="57711" b="48944"/>
            <a:stretch>
              <a:fillRect/>
            </a:stretch>
          </p:blipFill>
          <p:spPr>
            <a:xfrm>
              <a:off x="0" y="3733800"/>
              <a:ext cx="2286000" cy="1797962"/>
            </a:xfrm>
            <a:prstGeom prst="rect">
              <a:avLst/>
            </a:prstGeom>
          </p:spPr>
        </p:pic>
        <p:pic>
          <p:nvPicPr>
            <p:cNvPr id="23" name="Picture 22" descr="wspd_8125m_2008091100_all.jpg"/>
            <p:cNvPicPr>
              <a:picLocks noChangeAspect="1"/>
            </p:cNvPicPr>
            <p:nvPr/>
          </p:nvPicPr>
          <p:blipFill>
            <a:blip r:embed="rId5" cstate="print"/>
            <a:srcRect l="52438" t="5144" r="13731" b="49527"/>
            <a:stretch>
              <a:fillRect/>
            </a:stretch>
          </p:blipFill>
          <p:spPr>
            <a:xfrm>
              <a:off x="2286000" y="3917038"/>
              <a:ext cx="2202276" cy="1614724"/>
            </a:xfrm>
            <a:prstGeom prst="rect">
              <a:avLst/>
            </a:prstGeom>
          </p:spPr>
        </p:pic>
        <p:pic>
          <p:nvPicPr>
            <p:cNvPr id="25" name="Picture 24" descr="wspd_8125m_2008091100_all.jpg"/>
            <p:cNvPicPr>
              <a:picLocks noChangeAspect="1"/>
            </p:cNvPicPr>
            <p:nvPr/>
          </p:nvPicPr>
          <p:blipFill>
            <a:blip r:embed="rId5" cstate="print"/>
            <a:srcRect l="6766" t="51056" r="57711"/>
            <a:stretch>
              <a:fillRect/>
            </a:stretch>
          </p:blipFill>
          <p:spPr>
            <a:xfrm>
              <a:off x="76200" y="5364838"/>
              <a:ext cx="2182516" cy="1645562"/>
            </a:xfrm>
            <a:prstGeom prst="rect">
              <a:avLst/>
            </a:prstGeom>
          </p:spPr>
        </p:pic>
        <p:pic>
          <p:nvPicPr>
            <p:cNvPr id="26" name="Picture 25" descr="wspd_8125m_2008091100_all.jpg"/>
            <p:cNvPicPr>
              <a:picLocks noChangeAspect="1"/>
            </p:cNvPicPr>
            <p:nvPr/>
          </p:nvPicPr>
          <p:blipFill>
            <a:blip r:embed="rId5" cstate="print"/>
            <a:srcRect l="52438" t="50473" r="13731"/>
            <a:stretch>
              <a:fillRect/>
            </a:stretch>
          </p:blipFill>
          <p:spPr>
            <a:xfrm>
              <a:off x="2365468" y="5364838"/>
              <a:ext cx="2054132" cy="1645562"/>
            </a:xfrm>
            <a:prstGeom prst="rect">
              <a:avLst/>
            </a:prstGeom>
          </p:spPr>
        </p:pic>
        <p:cxnSp>
          <p:nvCxnSpPr>
            <p:cNvPr id="27" name="Straight Connector 26"/>
            <p:cNvCxnSpPr/>
            <p:nvPr/>
          </p:nvCxnSpPr>
          <p:spPr>
            <a:xfrm rot="5400000">
              <a:off x="6117336" y="5066506"/>
              <a:ext cx="31242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Content Placeholder 2"/>
            <p:cNvSpPr txBox="1">
              <a:spLocks/>
            </p:cNvSpPr>
            <p:nvPr/>
          </p:nvSpPr>
          <p:spPr>
            <a:xfrm>
              <a:off x="0" y="3200400"/>
              <a:ext cx="5943600" cy="5068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rmAutofit/>
            </a:bodyPr>
            <a:lstStyle/>
            <a:p>
              <a:pPr marL="342900" indent="-342900">
                <a:spcBef>
                  <a:spcPct val="20000"/>
                </a:spcBef>
                <a:buFont typeface="Arial"/>
                <a:buChar char="•"/>
              </a:pPr>
              <a:r>
                <a:rPr lang="en-US" sz="2595" dirty="0" smtClean="0">
                  <a:solidFill>
                    <a:srgbClr val="000000"/>
                  </a:solidFill>
                </a:rPr>
                <a:t>NRL </a:t>
              </a:r>
              <a:r>
                <a:rPr lang="en-US" sz="2595" dirty="0">
                  <a:solidFill>
                    <a:srgbClr val="000000"/>
                  </a:solidFill>
                </a:rPr>
                <a:t>P3 Eldora Radar WD</a:t>
              </a:r>
              <a:r>
                <a:rPr lang="en-US" sz="2595" dirty="0" smtClean="0">
                  <a:solidFill>
                    <a:srgbClr val="000000"/>
                  </a:solidFill>
                </a:rPr>
                <a:t>: 00 UTC 11 Sep</a:t>
              </a:r>
            </a:p>
            <a:p>
              <a:pPr marL="342900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endPara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2900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040476" y="3764638"/>
              <a:ext cx="533400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CTL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81436" y="5180172"/>
              <a:ext cx="1383940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CIMSS(h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654660" y="5180172"/>
              <a:ext cx="1383940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CIMSS(h+RS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81000" y="3733800"/>
              <a:ext cx="1563624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ELDORA</a:t>
              </a:r>
              <a:endParaRPr lang="en-US" dirty="0"/>
            </a:p>
          </p:txBody>
        </p:sp>
        <p:pic>
          <p:nvPicPr>
            <p:cNvPr id="37" name="Picture 36" descr="MVandBIAS_all.eps"/>
            <p:cNvPicPr>
              <a:picLocks noChangeAspect="1"/>
            </p:cNvPicPr>
            <p:nvPr/>
          </p:nvPicPr>
          <p:blipFill>
            <a:blip r:embed="rId6" cstate="print"/>
            <a:srcRect l="14326" t="68125" r="58301" b="12517"/>
            <a:stretch>
              <a:fillRect/>
            </a:stretch>
          </p:blipFill>
          <p:spPr>
            <a:xfrm>
              <a:off x="4495800" y="4229100"/>
              <a:ext cx="1600200" cy="20955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ft_track_errorANDspread_ini2008091100Z.eps"/>
          <p:cNvPicPr>
            <a:picLocks noChangeAspect="1"/>
          </p:cNvPicPr>
          <p:nvPr/>
        </p:nvPicPr>
        <p:blipFill>
          <a:blip r:embed="rId2" cstate="print"/>
          <a:srcRect l="4696"/>
          <a:stretch>
            <a:fillRect/>
          </a:stretch>
        </p:blipFill>
        <p:spPr>
          <a:xfrm>
            <a:off x="0" y="1219200"/>
            <a:ext cx="4657003" cy="3429000"/>
          </a:xfrm>
          <a:prstGeom prst="rect">
            <a:avLst/>
          </a:prstGeom>
        </p:spPr>
      </p:pic>
      <p:pic>
        <p:nvPicPr>
          <p:cNvPr id="25" name="Picture 24" descr="ft_track_ini2008091100Z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84904" y="1066800"/>
            <a:ext cx="4959096" cy="4975219"/>
          </a:xfrm>
          <a:prstGeom prst="rect">
            <a:avLst/>
          </a:prstGeom>
        </p:spPr>
      </p:pic>
      <p:grpSp>
        <p:nvGrpSpPr>
          <p:cNvPr id="2" name="Group 37"/>
          <p:cNvGrpSpPr/>
          <p:nvPr/>
        </p:nvGrpSpPr>
        <p:grpSpPr>
          <a:xfrm>
            <a:off x="152400" y="3962400"/>
            <a:ext cx="4419600" cy="533400"/>
            <a:chOff x="329570" y="3276600"/>
            <a:chExt cx="3888398" cy="533400"/>
          </a:xfrm>
        </p:grpSpPr>
        <p:sp>
          <p:nvSpPr>
            <p:cNvPr id="39" name="Rectangle 38"/>
            <p:cNvSpPr/>
            <p:nvPr/>
          </p:nvSpPr>
          <p:spPr>
            <a:xfrm>
              <a:off x="609600" y="3276600"/>
              <a:ext cx="32004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TextBox 39"/>
            <p:cNvSpPr txBox="1"/>
            <p:nvPr/>
          </p:nvSpPr>
          <p:spPr>
            <a:xfrm>
              <a:off x="329570" y="3303657"/>
              <a:ext cx="3888398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 00          24           48            72           96</a:t>
              </a:r>
              <a:endParaRPr lang="en-US" sz="1700" dirty="0"/>
            </a:p>
          </p:txBody>
        </p:sp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B40069"/>
                </a:solidFill>
              </a:rPr>
              <a:t>96-h WRF/</a:t>
            </a:r>
            <a:r>
              <a:rPr lang="en-US" sz="4000" b="1" dirty="0" err="1" smtClean="0">
                <a:solidFill>
                  <a:srgbClr val="B40069"/>
                </a:solidFill>
              </a:rPr>
              <a:t>EnKF</a:t>
            </a:r>
            <a:r>
              <a:rPr lang="en-US" sz="4000" b="1" dirty="0" smtClean="0">
                <a:solidFill>
                  <a:srgbClr val="B40069"/>
                </a:solidFill>
              </a:rPr>
              <a:t> Ensemble Forecasts</a:t>
            </a:r>
            <a:endParaRPr lang="en-US" sz="4000" b="1" dirty="0">
              <a:solidFill>
                <a:srgbClr val="B40069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444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B40069"/>
                </a:solidFill>
              </a:rPr>
              <a:t>Conclusions from AMV study</a:t>
            </a:r>
            <a:endParaRPr lang="en-US" sz="4000" b="1" dirty="0">
              <a:solidFill>
                <a:srgbClr val="B4006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38"/>
            <a:ext cx="8229600" cy="18589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66"/>
                </a:solidFill>
              </a:rPr>
              <a:t>Assimilation of CIMSS(h) improves the track, intensity and structure analyses in the earlier stage (including RI).</a:t>
            </a:r>
          </a:p>
          <a:p>
            <a:r>
              <a:rPr lang="en-US" sz="2400" dirty="0" smtClean="0">
                <a:solidFill>
                  <a:srgbClr val="000066"/>
                </a:solidFill>
              </a:rPr>
              <a:t>CIMSS(</a:t>
            </a:r>
            <a:r>
              <a:rPr lang="en-US" sz="2400" dirty="0" err="1" smtClean="0">
                <a:solidFill>
                  <a:srgbClr val="000066"/>
                </a:solidFill>
              </a:rPr>
              <a:t>h+RS</a:t>
            </a:r>
            <a:r>
              <a:rPr lang="en-US" sz="2400" dirty="0" smtClean="0">
                <a:solidFill>
                  <a:srgbClr val="000066"/>
                </a:solidFill>
              </a:rPr>
              <a:t>) wind analyses are most consistent with ELDORA observations throughout the vertical column.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3733800"/>
            <a:ext cx="8229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On Sep 9</a:t>
            </a:r>
            <a:r>
              <a:rPr kumimoji="0" lang="en-US" sz="2400" i="0" u="none" strike="noStrike" kern="1200" cap="none" spc="0" normalizeH="0" baseline="3000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 and 10</a:t>
            </a:r>
            <a:r>
              <a:rPr kumimoji="0" lang="en-US" sz="2400" i="0" u="none" strike="noStrike" kern="1200" cap="none" spc="0" normalizeH="0" baseline="3000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, ensemble mean track forecasts from CIMSS(h) outperformed CTL.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On Sep 11</a:t>
            </a:r>
            <a:r>
              <a:rPr kumimoji="0" lang="en-US" sz="2400" i="0" u="none" strike="noStrike" kern="1200" cap="none" spc="0" normalizeH="0" baseline="3000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, CIMSS(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h+RS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) produces the best ensemble mean track forecast.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several members of CIMSS(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h+RS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) capture the recurvature. 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444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airstq.png"/>
          <p:cNvPicPr>
            <a:picLocks noChangeAspect="1"/>
          </p:cNvPicPr>
          <p:nvPr/>
        </p:nvPicPr>
        <p:blipFill>
          <a:blip r:embed="rId3" cstate="print"/>
          <a:srcRect t="51637"/>
          <a:stretch>
            <a:fillRect/>
          </a:stretch>
        </p:blipFill>
        <p:spPr bwMode="auto">
          <a:xfrm>
            <a:off x="417576" y="3886200"/>
            <a:ext cx="8193024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B40069"/>
                </a:solidFill>
              </a:rPr>
              <a:t>AIRS </a:t>
            </a:r>
            <a:r>
              <a:rPr lang="en-US" sz="4000" b="1" dirty="0" smtClean="0">
                <a:solidFill>
                  <a:srgbClr val="B40069"/>
                </a:solidFill>
              </a:rPr>
              <a:t>T and </a:t>
            </a:r>
            <a:r>
              <a:rPr lang="en-US" sz="4000" b="1" dirty="0" smtClean="0">
                <a:solidFill>
                  <a:srgbClr val="B40069"/>
                </a:solidFill>
              </a:rPr>
              <a:t>Q (84)</a:t>
            </a:r>
            <a:endParaRPr lang="en-US" sz="4000" b="1" dirty="0">
              <a:solidFill>
                <a:srgbClr val="B40069"/>
              </a:solidFill>
            </a:endParaRPr>
          </a:p>
        </p:txBody>
      </p:sp>
      <p:pic>
        <p:nvPicPr>
          <p:cNvPr id="6" name="Picture 4" descr="airstq.png"/>
          <p:cNvPicPr>
            <a:picLocks noChangeAspect="1"/>
          </p:cNvPicPr>
          <p:nvPr/>
        </p:nvPicPr>
        <p:blipFill>
          <a:blip r:embed="rId3" cstate="print"/>
          <a:srcRect l="29762" t="3720" r="29315" b="51637"/>
          <a:stretch>
            <a:fillRect/>
          </a:stretch>
        </p:blipFill>
        <p:spPr bwMode="auto">
          <a:xfrm>
            <a:off x="990600" y="990600"/>
            <a:ext cx="3352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1066800" y="3733800"/>
            <a:ext cx="3200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2" descr="20080910_Sinlaku_BT_771_W_8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1458" t="7603" r="11458" b="5556"/>
          <a:stretch>
            <a:fillRect/>
          </a:stretch>
        </p:blipFill>
        <p:spPr bwMode="auto">
          <a:xfrm>
            <a:off x="4724400" y="988866"/>
            <a:ext cx="3429000" cy="2897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444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4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1400" r="12836"/>
          <a:stretch>
            <a:fillRect/>
          </a:stretch>
        </p:blipFill>
        <p:spPr>
          <a:xfrm>
            <a:off x="4572000" y="1798693"/>
            <a:ext cx="4572000" cy="4525907"/>
          </a:xfrm>
          <a:prstGeom prst="rect">
            <a:avLst/>
          </a:prstGeom>
        </p:spPr>
      </p:pic>
      <p:pic>
        <p:nvPicPr>
          <p:cNvPr id="10" name="Picture 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1390" r="13197" b="6967"/>
          <a:stretch>
            <a:fillRect/>
          </a:stretch>
        </p:blipFill>
        <p:spPr bwMode="auto">
          <a:xfrm>
            <a:off x="0" y="1752600"/>
            <a:ext cx="4572000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6248400" y="4191000"/>
            <a:ext cx="1676400" cy="1143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58"/>
          <p:cNvSpPr txBox="1">
            <a:spLocks noChangeArrowheads="1"/>
          </p:cNvSpPr>
          <p:nvPr/>
        </p:nvSpPr>
        <p:spPr bwMode="auto">
          <a:xfrm>
            <a:off x="1292391" y="6044625"/>
            <a:ext cx="1755609" cy="584775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000066"/>
                </a:solidFill>
              </a:rPr>
              <a:t>5 km res</a:t>
            </a:r>
            <a:endParaRPr lang="en-US" sz="3200" dirty="0">
              <a:solidFill>
                <a:srgbClr val="000066"/>
              </a:solidFill>
            </a:endParaRPr>
          </a:p>
        </p:txBody>
      </p:sp>
      <p:sp>
        <p:nvSpPr>
          <p:cNvPr id="13" name="TextBox 58"/>
          <p:cNvSpPr txBox="1">
            <a:spLocks noChangeArrowheads="1"/>
          </p:cNvSpPr>
          <p:nvPr/>
        </p:nvSpPr>
        <p:spPr bwMode="auto">
          <a:xfrm>
            <a:off x="5943600" y="6044625"/>
            <a:ext cx="1983235" cy="584775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000066"/>
                </a:solidFill>
              </a:rPr>
              <a:t>17 km res</a:t>
            </a:r>
            <a:endParaRPr lang="en-US" sz="3200" dirty="0">
              <a:solidFill>
                <a:srgbClr val="000066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600200" y="4191000"/>
            <a:ext cx="1676400" cy="1143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152400"/>
            <a:ext cx="91440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40069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MODIS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B40069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 TPW (left) &amp;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40069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AMSR-E TPW (right)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B40069"/>
              </a:solidFill>
              <a:effectLst/>
              <a:uLnTx/>
              <a:uFillTx/>
              <a:latin typeface="+mj-lt"/>
              <a:ea typeface="ＭＳ Ｐゴシック" charset="-128"/>
              <a:cs typeface="+mj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444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4912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air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066800"/>
            <a:ext cx="8196262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B40069"/>
                </a:solidFill>
              </a:rPr>
              <a:t>AIRS T and Q and AMSR-E </a:t>
            </a:r>
            <a:r>
              <a:rPr lang="en-US" sz="4000" b="1" dirty="0" smtClean="0">
                <a:solidFill>
                  <a:srgbClr val="B40069"/>
                </a:solidFill>
              </a:rPr>
              <a:t>TPW (84)</a:t>
            </a:r>
            <a:endParaRPr lang="en-US" sz="4000" b="1" dirty="0">
              <a:solidFill>
                <a:srgbClr val="B40069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444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4783931" y="2819400"/>
            <a:ext cx="3293269" cy="3048000"/>
            <a:chOff x="4783931" y="2819400"/>
            <a:chExt cx="3293269" cy="3048000"/>
          </a:xfrm>
        </p:grpSpPr>
        <p:sp>
          <p:nvSpPr>
            <p:cNvPr id="2" name="TextBox 1"/>
            <p:cNvSpPr txBox="1"/>
            <p:nvPr/>
          </p:nvSpPr>
          <p:spPr>
            <a:xfrm>
              <a:off x="6248400" y="502920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783931" y="2819400"/>
              <a:ext cx="3293269" cy="1015663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AMSR-E TPW has dramatic positive impact on INTENSITY analysis</a:t>
              </a:r>
              <a:endParaRPr lang="en-US" sz="2000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>
              <a:off x="5791200" y="3835063"/>
              <a:ext cx="381000" cy="1041737"/>
            </a:xfrm>
            <a:prstGeom prst="straightConnector1">
              <a:avLst/>
            </a:prstGeom>
            <a:ln w="41275">
              <a:solidFill>
                <a:srgbClr val="008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6248400" y="3835063"/>
              <a:ext cx="92365" cy="1727537"/>
            </a:xfrm>
            <a:prstGeom prst="straightConnector1">
              <a:avLst/>
            </a:prstGeom>
            <a:ln w="41275">
              <a:solidFill>
                <a:srgbClr val="008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6294582" y="3835063"/>
              <a:ext cx="1325418" cy="2032337"/>
            </a:xfrm>
            <a:prstGeom prst="straightConnector1">
              <a:avLst/>
            </a:prstGeom>
            <a:ln w="41275">
              <a:solidFill>
                <a:srgbClr val="008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1066800" y="2841171"/>
            <a:ext cx="3293269" cy="2873829"/>
            <a:chOff x="1066800" y="2841171"/>
            <a:chExt cx="3293269" cy="2873829"/>
          </a:xfrm>
        </p:grpSpPr>
        <p:sp>
          <p:nvSpPr>
            <p:cNvPr id="19" name="TextBox 18"/>
            <p:cNvSpPr txBox="1"/>
            <p:nvPr/>
          </p:nvSpPr>
          <p:spPr>
            <a:xfrm>
              <a:off x="1066800" y="2841171"/>
              <a:ext cx="3293269" cy="707886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AIRS T&amp;Q has positive impact on TRACK analysis</a:t>
              </a:r>
              <a:endParaRPr lang="en-US" sz="2000" dirty="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>
              <a:off x="2362200" y="3549057"/>
              <a:ext cx="351234" cy="1664809"/>
            </a:xfrm>
            <a:prstGeom prst="straightConnector1">
              <a:avLst/>
            </a:prstGeom>
            <a:ln w="41275">
              <a:solidFill>
                <a:srgbClr val="008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2819400" y="3549057"/>
              <a:ext cx="76200" cy="2165943"/>
            </a:xfrm>
            <a:prstGeom prst="straightConnector1">
              <a:avLst/>
            </a:prstGeom>
            <a:ln w="41275">
              <a:solidFill>
                <a:srgbClr val="008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al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076964"/>
            <a:ext cx="8177213" cy="576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40069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AIRS T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40069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 </a:t>
            </a:r>
            <a:r>
              <a:rPr lang="en-US" sz="4000" b="1" dirty="0" smtClean="0">
                <a:solidFill>
                  <a:srgbClr val="B40069"/>
                </a:solidFill>
                <a:latin typeface="+mj-lt"/>
                <a:cs typeface="+mj-cs"/>
              </a:rPr>
              <a:t>and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40069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Q,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B40069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40069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AMSR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40069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-E TPW and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B40069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AMVs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40069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 (84)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B40069"/>
              </a:solidFill>
              <a:effectLst/>
              <a:uLnTx/>
              <a:uFillTx/>
              <a:latin typeface="+mj-lt"/>
              <a:ea typeface="ＭＳ Ｐゴシック" charset="-128"/>
              <a:cs typeface="+mj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444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763000" cy="5410200"/>
          </a:xfrm>
        </p:spPr>
        <p:txBody>
          <a:bodyPr/>
          <a:lstStyle/>
          <a:p>
            <a:pPr algn="just"/>
            <a:endParaRPr lang="en-US" sz="2800" smtClean="0">
              <a:solidFill>
                <a:srgbClr val="0000FF"/>
              </a:solidFill>
              <a:ea typeface="ＭＳ Ｐゴシック" charset="-128"/>
              <a:sym typeface="Symbol" pitchFamily="18" charset="2"/>
            </a:endParaRPr>
          </a:p>
        </p:txBody>
      </p:sp>
      <p:pic>
        <p:nvPicPr>
          <p:cNvPr id="33796" name="Picture 4" descr="ncep11.png"/>
          <p:cNvPicPr>
            <a:picLocks noChangeAspect="1"/>
          </p:cNvPicPr>
          <p:nvPr/>
        </p:nvPicPr>
        <p:blipFill>
          <a:blip r:embed="rId3" cstate="print"/>
          <a:srcRect t="3264" b="3628"/>
          <a:stretch>
            <a:fillRect/>
          </a:stretch>
        </p:blipFill>
        <p:spPr bwMode="auto">
          <a:xfrm>
            <a:off x="71437" y="978735"/>
            <a:ext cx="9061704" cy="5879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52400" y="-76200"/>
            <a:ext cx="8839200" cy="97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40069"/>
                </a:solidFill>
                <a:effectLst/>
                <a:uLnTx/>
                <a:uFillTx/>
                <a:latin typeface="+mj-lt"/>
                <a:cs typeface="+mj-cs"/>
              </a:rPr>
              <a:t>3-day </a:t>
            </a:r>
            <a:r>
              <a:rPr lang="en-US" sz="4000" b="1" dirty="0">
                <a:solidFill>
                  <a:srgbClr val="B40069"/>
                </a:solidFill>
                <a:latin typeface="+mj-lt"/>
                <a:cs typeface="+mj-cs"/>
              </a:rPr>
              <a:t>E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B40069"/>
                </a:solidFill>
                <a:effectLst/>
                <a:uLnTx/>
                <a:uFillTx/>
                <a:latin typeface="+mj-lt"/>
                <a:cs typeface="+mj-cs"/>
              </a:rPr>
              <a:t>nsemble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40069"/>
                </a:solidFill>
                <a:effectLst/>
                <a:uLnTx/>
                <a:uFillTx/>
                <a:latin typeface="+mj-lt"/>
                <a:cs typeface="+mj-cs"/>
              </a:rPr>
              <a:t> </a:t>
            </a:r>
            <a:r>
              <a:rPr lang="en-US" sz="4000" b="1" dirty="0" err="1">
                <a:solidFill>
                  <a:srgbClr val="B40069"/>
                </a:solidFill>
                <a:latin typeface="+mj-lt"/>
                <a:cs typeface="+mj-cs"/>
              </a:rPr>
              <a:t>F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B40069"/>
                </a:solidFill>
                <a:effectLst/>
                <a:uLnTx/>
                <a:uFillTx/>
                <a:latin typeface="+mj-lt"/>
                <a:cs typeface="+mj-cs"/>
              </a:rPr>
              <a:t>orecas</a:t>
            </a:r>
            <a:r>
              <a:rPr lang="en-US" sz="4000" b="1" dirty="0" smtClean="0">
                <a:solidFill>
                  <a:srgbClr val="B40069"/>
                </a:solidFill>
                <a:latin typeface="+mj-lt"/>
                <a:cs typeface="+mj-cs"/>
              </a:rPr>
              <a:t>t: CTL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B40069"/>
              </a:solidFill>
              <a:effectLst/>
              <a:uLnTx/>
              <a:uFillTx/>
              <a:latin typeface="+mj-lt"/>
              <a:cs typeface="+mj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444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169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B40069"/>
                </a:solidFill>
              </a:rPr>
              <a:t>Overarching Goals</a:t>
            </a:r>
            <a:endParaRPr lang="en-US" b="1" dirty="0">
              <a:solidFill>
                <a:srgbClr val="B4006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3810000"/>
          </a:xfrm>
        </p:spPr>
        <p:txBody>
          <a:bodyPr/>
          <a:lstStyle/>
          <a:p>
            <a:r>
              <a:rPr lang="en-US" sz="2400" dirty="0" smtClean="0">
                <a:solidFill>
                  <a:srgbClr val="000066"/>
                </a:solidFill>
                <a:latin typeface="Calibri"/>
                <a:cs typeface="Calibri"/>
              </a:rPr>
              <a:t>Development and refinement of a novel approach to supplement contemporary atmospheric observation capabilities with </a:t>
            </a:r>
            <a:r>
              <a:rPr lang="en-US" sz="2400" b="1" dirty="0" smtClean="0">
                <a:solidFill>
                  <a:srgbClr val="CC0099"/>
                </a:solidFill>
                <a:latin typeface="Calibri"/>
                <a:cs typeface="Calibri"/>
              </a:rPr>
              <a:t>optimal configurations and assimilation methodology </a:t>
            </a:r>
            <a:r>
              <a:rPr lang="en-US" sz="2400" dirty="0" smtClean="0">
                <a:solidFill>
                  <a:srgbClr val="000066"/>
                </a:solidFill>
                <a:latin typeface="Calibri"/>
                <a:cs typeface="Calibri"/>
              </a:rPr>
              <a:t>that takes advantage of </a:t>
            </a:r>
            <a:r>
              <a:rPr lang="en-US" sz="2400" b="1" dirty="0" smtClean="0">
                <a:solidFill>
                  <a:srgbClr val="FF0000"/>
                </a:solidFill>
                <a:latin typeface="Calibri"/>
                <a:cs typeface="Calibri"/>
              </a:rPr>
              <a:t>advanced full-resolution satellite-derived observations</a:t>
            </a:r>
            <a:r>
              <a:rPr lang="en-US" sz="240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2400" dirty="0" smtClean="0">
                <a:solidFill>
                  <a:srgbClr val="000066"/>
                </a:solidFill>
                <a:latin typeface="Calibri"/>
                <a:cs typeface="Calibri"/>
              </a:rPr>
              <a:t>in order to improve high-resolution numerical analyses and intensity forecasts of tropical cyclones (TCs).</a:t>
            </a:r>
          </a:p>
          <a:p>
            <a:pPr algn="just"/>
            <a:endParaRPr lang="en-US" sz="2400" dirty="0" smtClean="0">
              <a:solidFill>
                <a:srgbClr val="000066"/>
              </a:solidFill>
              <a:latin typeface="Calibri"/>
              <a:cs typeface="Calibri"/>
            </a:endParaRPr>
          </a:p>
          <a:p>
            <a:r>
              <a:rPr lang="en-US" sz="2400" dirty="0" smtClean="0">
                <a:solidFill>
                  <a:srgbClr val="000066"/>
                </a:solidFill>
                <a:latin typeface="Calibri"/>
                <a:cs typeface="Calibri"/>
              </a:rPr>
              <a:t>Provide a pathway towards advanced satellite data assimilation (DA) in operational TC forecast models</a:t>
            </a:r>
            <a:r>
              <a:rPr lang="en-US" sz="2800" dirty="0" smtClean="0">
                <a:solidFill>
                  <a:srgbClr val="000066"/>
                </a:solidFill>
                <a:latin typeface="Calibri"/>
                <a:cs typeface="Calibri"/>
              </a:rPr>
              <a:t>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444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763000" cy="5410200"/>
          </a:xfrm>
        </p:spPr>
        <p:txBody>
          <a:bodyPr/>
          <a:lstStyle/>
          <a:p>
            <a:pPr algn="just"/>
            <a:endParaRPr lang="en-US" sz="2800" smtClean="0">
              <a:solidFill>
                <a:srgbClr val="0000FF"/>
              </a:solidFill>
              <a:ea typeface="ＭＳ Ｐゴシック" charset="-128"/>
              <a:sym typeface="Symbol" pitchFamily="18" charset="2"/>
            </a:endParaRPr>
          </a:p>
        </p:txBody>
      </p:sp>
      <p:pic>
        <p:nvPicPr>
          <p:cNvPr id="35844" name="Picture 5" descr="all11.png"/>
          <p:cNvPicPr>
            <a:picLocks noChangeAspect="1"/>
          </p:cNvPicPr>
          <p:nvPr/>
        </p:nvPicPr>
        <p:blipFill>
          <a:blip r:embed="rId3" cstate="print"/>
          <a:srcRect t="2930" b="3733"/>
          <a:stretch>
            <a:fillRect/>
          </a:stretch>
        </p:blipFill>
        <p:spPr bwMode="auto">
          <a:xfrm>
            <a:off x="71438" y="990601"/>
            <a:ext cx="9072562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52400" y="-152400"/>
            <a:ext cx="883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40069"/>
                </a:solidFill>
                <a:effectLst/>
                <a:uLnTx/>
                <a:uFillTx/>
                <a:latin typeface="+mj-lt"/>
                <a:cs typeface="+mj-cs"/>
              </a:rPr>
              <a:t>3-day Ensemble </a:t>
            </a:r>
            <a:r>
              <a:rPr lang="en-US" sz="4000" b="1" dirty="0" err="1">
                <a:solidFill>
                  <a:srgbClr val="B40069"/>
                </a:solidFill>
                <a:latin typeface="+mj-lt"/>
                <a:cs typeface="+mj-cs"/>
              </a:rPr>
              <a:t>F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B40069"/>
                </a:solidFill>
                <a:effectLst/>
                <a:uLnTx/>
                <a:uFillTx/>
                <a:latin typeface="+mj-lt"/>
                <a:cs typeface="+mj-cs"/>
              </a:rPr>
              <a:t>orecas</a:t>
            </a:r>
            <a:r>
              <a:rPr lang="en-US" sz="4000" b="1" dirty="0" smtClean="0">
                <a:solidFill>
                  <a:srgbClr val="B40069"/>
                </a:solidFill>
                <a:latin typeface="+mj-lt"/>
                <a:cs typeface="+mj-cs"/>
              </a:rPr>
              <a:t>t: ALL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B40069"/>
              </a:solidFill>
              <a:effectLst/>
              <a:uLnTx/>
              <a:uFillTx/>
              <a:latin typeface="+mj-lt"/>
              <a:cs typeface="+mj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444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B40069"/>
                </a:solidFill>
              </a:rPr>
              <a:t>Conclusions from T, Q, TPW studies</a:t>
            </a:r>
            <a:endParaRPr lang="en-US" sz="4000" b="1" dirty="0">
              <a:solidFill>
                <a:srgbClr val="B40069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1493838"/>
            <a:ext cx="83820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66"/>
                </a:solidFill>
                <a:latin typeface="Calibri"/>
                <a:cs typeface="Calibri"/>
                <a:sym typeface="Symbol" pitchFamily="18" charset="2"/>
              </a:rPr>
              <a:t>For assimilation of TPW and AIRS-Q, the larger ensemble size improves the analyses</a:t>
            </a:r>
            <a:r>
              <a:rPr lang="en-US" sz="2800" dirty="0" smtClean="0">
                <a:solidFill>
                  <a:srgbClr val="000066"/>
                </a:solidFill>
                <a:latin typeface="Calibri"/>
                <a:cs typeface="Calibri"/>
                <a:sym typeface="Symbol" pitchFamily="18" charset="2"/>
              </a:rPr>
              <a:t>.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66"/>
                </a:solidFill>
                <a:latin typeface="Calibri"/>
                <a:cs typeface="Calibri"/>
                <a:sym typeface="Symbol" pitchFamily="18" charset="2"/>
              </a:rPr>
              <a:t>Assimilation of water vapor observations requires a much larger ensemble size than 32</a:t>
            </a:r>
            <a:r>
              <a:rPr lang="en-US" sz="2800" dirty="0" smtClean="0">
                <a:solidFill>
                  <a:srgbClr val="000066"/>
                </a:solidFill>
                <a:latin typeface="Calibri"/>
                <a:cs typeface="Calibri"/>
                <a:sym typeface="Symbol" pitchFamily="18" charset="2"/>
              </a:rPr>
              <a:t>?</a:t>
            </a:r>
            <a:endParaRPr lang="en-US" sz="2800" dirty="0" smtClean="0">
              <a:solidFill>
                <a:srgbClr val="000066"/>
              </a:solidFill>
              <a:latin typeface="Calibri"/>
              <a:cs typeface="Calibri"/>
              <a:sym typeface="Symbol" pitchFamily="18" charset="2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66"/>
                </a:solidFill>
                <a:latin typeface="Calibri"/>
                <a:cs typeface="Calibri"/>
                <a:sym typeface="Symbol" pitchFamily="18" charset="2"/>
              </a:rPr>
              <a:t>For AMVs, the larger ensemble size</a:t>
            </a:r>
            <a:r>
              <a:rPr lang="en-US" sz="2800" dirty="0" smtClean="0">
                <a:solidFill>
                  <a:srgbClr val="000066"/>
                </a:solidFill>
                <a:latin typeface="Calibri"/>
                <a:cs typeface="Calibri"/>
                <a:sym typeface="Symbol" pitchFamily="18" charset="2"/>
              </a:rPr>
              <a:t> has little </a:t>
            </a:r>
            <a:r>
              <a:rPr lang="en-US" sz="2800" dirty="0" smtClean="0">
                <a:solidFill>
                  <a:srgbClr val="000066"/>
                </a:solidFill>
                <a:latin typeface="Calibri"/>
                <a:cs typeface="Calibri"/>
                <a:sym typeface="Symbol" pitchFamily="18" charset="2"/>
              </a:rPr>
              <a:t>impact on the analyses.</a:t>
            </a:r>
            <a:endParaRPr lang="en-US" sz="2800" dirty="0" smtClean="0">
              <a:solidFill>
                <a:srgbClr val="000066"/>
              </a:solidFill>
              <a:latin typeface="Calibri"/>
              <a:cs typeface="Calibri"/>
              <a:sym typeface="Symbol" pitchFamily="18" charset="2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sz="2800" b="1" dirty="0" smtClean="0">
              <a:solidFill>
                <a:srgbClr val="000066"/>
              </a:solidFill>
              <a:latin typeface="+mj-lt"/>
              <a:sym typeface="Symbol" pitchFamily="18" charset="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8600" y="5105400"/>
            <a:ext cx="8686800" cy="1143000"/>
          </a:xfrm>
          <a:prstGeom prst="rect">
            <a:avLst/>
          </a:prstGeom>
          <a:solidFill>
            <a:srgbClr val="0099FF">
              <a:alpha val="5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b="1" dirty="0" smtClean="0">
                <a:solidFill>
                  <a:srgbClr val="800000"/>
                </a:solidFill>
                <a:latin typeface="+mn-lt"/>
              </a:rPr>
              <a:t>AMV and TPW data have a particularly strong impact.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n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444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31939644"/>
              </p:ext>
            </p:extLst>
          </p:nvPr>
        </p:nvGraphicFramePr>
        <p:xfrm>
          <a:off x="152400" y="1371600"/>
          <a:ext cx="8556625" cy="51054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B40069"/>
                </a:solidFill>
              </a:rPr>
              <a:t>COAMPS-TC Ensemble System</a:t>
            </a:r>
            <a:endParaRPr lang="en-US" sz="4000" b="1" dirty="0">
              <a:solidFill>
                <a:srgbClr val="B40069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19200"/>
            <a:ext cx="9144000" cy="0"/>
          </a:xfrm>
          <a:prstGeom prst="line">
            <a:avLst/>
          </a:prstGeom>
          <a:ln w="444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7962" y="76200"/>
            <a:ext cx="1065038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916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1143000"/>
            <a:ext cx="4268788" cy="3429000"/>
            <a:chOff x="457200" y="1874838"/>
            <a:chExt cx="4040188" cy="3154362"/>
          </a:xfrm>
        </p:grpSpPr>
        <p:sp>
          <p:nvSpPr>
            <p:cNvPr id="3" name="Text Placeholder 2"/>
            <p:cNvSpPr txBox="1">
              <a:spLocks/>
            </p:cNvSpPr>
            <p:nvPr/>
          </p:nvSpPr>
          <p:spPr>
            <a:xfrm>
              <a:off x="457200" y="1874838"/>
              <a:ext cx="3581400" cy="639762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b="1" dirty="0" err="1" smtClean="0">
                  <a:solidFill>
                    <a:srgbClr val="000066"/>
                  </a:solidFill>
                </a:rPr>
                <a:t>Sonca</a:t>
              </a:r>
              <a:r>
                <a:rPr lang="en-US" sz="2000" b="1" dirty="0" smtClean="0">
                  <a:solidFill>
                    <a:srgbClr val="000066"/>
                  </a:solidFill>
                </a:rPr>
                <a:t> 2011 (</a:t>
              </a:r>
              <a:r>
                <a:rPr lang="en-US" sz="2000" b="1" dirty="0" err="1" smtClean="0">
                  <a:solidFill>
                    <a:srgbClr val="000066"/>
                  </a:solidFill>
                </a:rPr>
                <a:t>WestPac</a:t>
              </a:r>
              <a:r>
                <a:rPr lang="en-US" sz="2000" b="1" dirty="0" smtClean="0">
                  <a:solidFill>
                    <a:srgbClr val="000066"/>
                  </a:solidFill>
                </a:rPr>
                <a:t>)</a:t>
              </a:r>
              <a:br>
                <a:rPr lang="en-US" sz="2000" b="1" dirty="0" smtClean="0">
                  <a:solidFill>
                    <a:srgbClr val="000066"/>
                  </a:solidFill>
                </a:rPr>
              </a:br>
              <a:r>
                <a:rPr lang="en-US" sz="1400" b="1" dirty="0" smtClean="0">
                  <a:solidFill>
                    <a:srgbClr val="000066"/>
                  </a:solidFill>
                </a:rPr>
                <a:t>12 UTC 15 September</a:t>
              </a:r>
              <a:endParaRPr lang="en-US" sz="1400" b="1" dirty="0">
                <a:solidFill>
                  <a:srgbClr val="000066"/>
                </a:solidFill>
              </a:endParaRPr>
            </a:p>
          </p:txBody>
        </p:sp>
        <p:pic>
          <p:nvPicPr>
            <p:cNvPr id="4" name="Content Placeholder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457200" y="2550558"/>
              <a:ext cx="4040188" cy="2478642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4648200" y="1143000"/>
            <a:ext cx="4419600" cy="3505200"/>
            <a:chOff x="4648200" y="1874520"/>
            <a:chExt cx="4090345" cy="3347872"/>
          </a:xfrm>
        </p:grpSpPr>
        <p:pic>
          <p:nvPicPr>
            <p:cNvPr id="5" name="Content Placeholder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4698357" y="2551176"/>
              <a:ext cx="4040188" cy="2671216"/>
            </a:xfrm>
            <a:prstGeom prst="rect">
              <a:avLst/>
            </a:prstGeom>
          </p:spPr>
        </p:pic>
        <p:sp>
          <p:nvSpPr>
            <p:cNvPr id="6" name="Text Placeholder 2"/>
            <p:cNvSpPr txBox="1">
              <a:spLocks/>
            </p:cNvSpPr>
            <p:nvPr/>
          </p:nvSpPr>
          <p:spPr>
            <a:xfrm>
              <a:off x="4648200" y="1874520"/>
              <a:ext cx="3581400" cy="639762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b="1" dirty="0" smtClean="0">
                  <a:solidFill>
                    <a:srgbClr val="000066"/>
                  </a:solidFill>
                </a:rPr>
                <a:t>Katia 2011 (Atlantic)</a:t>
              </a:r>
              <a:br>
                <a:rPr lang="en-US" sz="2000" b="1" dirty="0" smtClean="0">
                  <a:solidFill>
                    <a:srgbClr val="000066"/>
                  </a:solidFill>
                </a:rPr>
              </a:br>
              <a:r>
                <a:rPr lang="en-US" sz="1400" b="1" dirty="0" smtClean="0">
                  <a:solidFill>
                    <a:srgbClr val="000066"/>
                  </a:solidFill>
                </a:rPr>
                <a:t>00 UTC 31 August</a:t>
              </a:r>
              <a:endParaRPr lang="en-US" sz="1400" b="1" dirty="0">
                <a:solidFill>
                  <a:srgbClr val="000066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85800" y="5119807"/>
            <a:ext cx="7848600" cy="16619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66"/>
                </a:solidFill>
              </a:rPr>
              <a:t>Over 250 real-time analyses and forecast made between August and September for the Atlantic and Pacific basins.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100" b="1" dirty="0">
              <a:solidFill>
                <a:srgbClr val="000066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66"/>
                </a:solidFill>
              </a:rPr>
              <a:t>Track forecasts real-time probabilistic guidance for forecasters</a:t>
            </a:r>
            <a:br>
              <a:rPr lang="en-US" sz="2000" b="1" dirty="0" smtClean="0">
                <a:solidFill>
                  <a:srgbClr val="000066"/>
                </a:solidFill>
              </a:rPr>
            </a:br>
            <a:endParaRPr lang="en-US" sz="1100" b="1" dirty="0" smtClean="0">
              <a:solidFill>
                <a:srgbClr val="000066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66"/>
                </a:solidFill>
              </a:rPr>
              <a:t>Data set provides a control for data inclusion/denial experiments.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B40069"/>
                </a:solidFill>
              </a:rPr>
              <a:t>Real Time Evaluation</a:t>
            </a:r>
            <a:endParaRPr lang="en-US" sz="4000" b="1" dirty="0">
              <a:solidFill>
                <a:srgbClr val="B40069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444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7962" y="76200"/>
            <a:ext cx="1065038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9561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52600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66"/>
                </a:solidFill>
              </a:rPr>
              <a:t>For a subset of the 2011 real-time data </a:t>
            </a:r>
            <a:r>
              <a:rPr lang="en-US" sz="2000" b="1" dirty="0" smtClean="0">
                <a:solidFill>
                  <a:srgbClr val="000066"/>
                </a:solidFill>
              </a:rPr>
              <a:t>set, </a:t>
            </a:r>
            <a:r>
              <a:rPr lang="en-US" sz="2000" b="1" dirty="0" smtClean="0">
                <a:solidFill>
                  <a:srgbClr val="000066"/>
                </a:solidFill>
              </a:rPr>
              <a:t>perform a series of experiments with various observation sets</a:t>
            </a:r>
            <a:r>
              <a:rPr lang="en-US" sz="2000" b="1" dirty="0" smtClean="0">
                <a:solidFill>
                  <a:srgbClr val="000066"/>
                </a:solidFill>
              </a:rPr>
              <a:t> added </a:t>
            </a:r>
            <a:r>
              <a:rPr lang="en-US" sz="2000" b="1" dirty="0" smtClean="0">
                <a:solidFill>
                  <a:srgbClr val="000066"/>
                </a:solidFill>
              </a:rPr>
              <a:t>to the analysis.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66"/>
                </a:solidFill>
              </a:rPr>
              <a:t>Relatively large data set will allow for statistical significance testing.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B40069"/>
                </a:solidFill>
              </a:rPr>
              <a:t>Experiments to be performed: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b="1" dirty="0">
              <a:solidFill>
                <a:srgbClr val="B40069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B40069"/>
                </a:solidFill>
              </a:rPr>
              <a:t>Assimilation of AMSU-A radiance observations from METOP and NOAA-15, 16 &amp; 18 using global-model bias coefficients.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B40069"/>
                </a:solidFill>
              </a:rPr>
              <a:t>Same AMSU-A experiment except using bias coefficients spun up with COAMPS-TC.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B40069"/>
                </a:solidFill>
              </a:rPr>
              <a:t>Denial of AMV’s.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B40069"/>
                </a:solidFill>
              </a:rPr>
              <a:t>Assimilation of TPW observations.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B40069"/>
                </a:solidFill>
              </a:rPr>
              <a:t>Testing with a 3-hr update cycle (currently 6-hr is used).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742950" lvl="1" indent="-285750">
              <a:buFont typeface="Arial" pitchFamily="34" charset="0"/>
              <a:buChar char="•"/>
            </a:pPr>
            <a:endParaRPr lang="en-US" sz="20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B40069"/>
                </a:solidFill>
              </a:rPr>
              <a:t>COAMPS-TC FY12 Experiments</a:t>
            </a:r>
            <a:endParaRPr lang="en-US" sz="4000" b="1" dirty="0">
              <a:solidFill>
                <a:srgbClr val="B40069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444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7962" y="76200"/>
            <a:ext cx="1065038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0533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B40069"/>
                </a:solidFill>
              </a:rPr>
              <a:t>Other DA experiments</a:t>
            </a:r>
            <a:endParaRPr lang="en-US" sz="4000" b="1" dirty="0">
              <a:solidFill>
                <a:srgbClr val="B4006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0066"/>
                </a:solidFill>
              </a:rPr>
              <a:t>Hurricane Ike (2008)</a:t>
            </a:r>
          </a:p>
          <a:p>
            <a:pPr lvl="1"/>
            <a:r>
              <a:rPr lang="en-US" dirty="0" smtClean="0">
                <a:solidFill>
                  <a:srgbClr val="000066"/>
                </a:solidFill>
              </a:rPr>
              <a:t>WRF/3d-Var 12 km: AIRS T and Q</a:t>
            </a:r>
          </a:p>
          <a:p>
            <a:pPr lvl="1"/>
            <a:r>
              <a:rPr lang="en-US" dirty="0" smtClean="0">
                <a:solidFill>
                  <a:srgbClr val="000066"/>
                </a:solidFill>
              </a:rPr>
              <a:t>Improvement of track and MSLP forecasts</a:t>
            </a:r>
          </a:p>
          <a:p>
            <a:endParaRPr lang="en-US" dirty="0" smtClean="0">
              <a:solidFill>
                <a:srgbClr val="000066"/>
              </a:solidFill>
            </a:endParaRPr>
          </a:p>
          <a:p>
            <a:r>
              <a:rPr lang="en-US" dirty="0" smtClean="0">
                <a:solidFill>
                  <a:srgbClr val="000066"/>
                </a:solidFill>
              </a:rPr>
              <a:t>Hurricane Irene (2011)</a:t>
            </a:r>
          </a:p>
          <a:p>
            <a:pPr lvl="1"/>
            <a:r>
              <a:rPr lang="en-US" dirty="0" smtClean="0">
                <a:solidFill>
                  <a:srgbClr val="000066"/>
                </a:solidFill>
              </a:rPr>
              <a:t>WRF/DART 36 km </a:t>
            </a:r>
            <a:r>
              <a:rPr lang="en-US" dirty="0" smtClean="0"/>
              <a:t>…</a:t>
            </a:r>
          </a:p>
          <a:p>
            <a:pPr lvl="1"/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355976" y="3048000"/>
            <a:ext cx="4775200" cy="3581400"/>
            <a:chOff x="4355976" y="3048000"/>
            <a:chExt cx="4775200" cy="3581400"/>
          </a:xfrm>
        </p:grpSpPr>
        <p:pic>
          <p:nvPicPr>
            <p:cNvPr id="5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4355976" y="3048000"/>
              <a:ext cx="4775200" cy="3581400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5029200" y="5325070"/>
              <a:ext cx="1175944" cy="923330"/>
              <a:chOff x="7830381" y="2504366"/>
              <a:chExt cx="1659376" cy="1101199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8803957" y="3045098"/>
                <a:ext cx="68580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8803957" y="2740298"/>
                <a:ext cx="685800" cy="0"/>
              </a:xfrm>
              <a:prstGeom prst="line">
                <a:avLst/>
              </a:prstGeom>
              <a:ln>
                <a:solidFill>
                  <a:srgbClr val="00FF00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8803957" y="3349898"/>
                <a:ext cx="6858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7830381" y="2504366"/>
                <a:ext cx="1020614" cy="1101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00FF00"/>
                    </a:solidFill>
                  </a:rPr>
                  <a:t>CTL</a:t>
                </a:r>
              </a:p>
              <a:p>
                <a:r>
                  <a:rPr lang="en-US" altLang="zh-CN" dirty="0" smtClean="0">
                    <a:solidFill>
                      <a:srgbClr val="0000FF"/>
                    </a:solidFill>
                  </a:rPr>
                  <a:t>AIRS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Best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8001000" y="3339152"/>
              <a:ext cx="658505" cy="4708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444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B40069"/>
                </a:solidFill>
              </a:rPr>
              <a:t>How to verify impact on forecast?</a:t>
            </a:r>
            <a:endParaRPr lang="en-US" sz="4000" b="1" dirty="0">
              <a:solidFill>
                <a:srgbClr val="B4006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2098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0066"/>
                </a:solidFill>
              </a:rPr>
              <a:t>Traditional track / MSLP metrics</a:t>
            </a:r>
          </a:p>
          <a:p>
            <a:r>
              <a:rPr lang="en-US" sz="2800" b="1" dirty="0" smtClean="0">
                <a:solidFill>
                  <a:srgbClr val="000066"/>
                </a:solidFill>
              </a:rPr>
              <a:t>TC size (using CIMSS analyses)</a:t>
            </a:r>
          </a:p>
          <a:p>
            <a:r>
              <a:rPr lang="en-US" sz="2800" b="1" dirty="0" smtClean="0">
                <a:solidFill>
                  <a:srgbClr val="000066"/>
                </a:solidFill>
              </a:rPr>
              <a:t>Comparisons </a:t>
            </a:r>
            <a:r>
              <a:rPr lang="en-US" sz="2800" b="1" dirty="0" err="1" smtClean="0">
                <a:solidFill>
                  <a:srgbClr val="000066"/>
                </a:solidFill>
              </a:rPr>
              <a:t>vs</a:t>
            </a:r>
            <a:r>
              <a:rPr lang="en-US" sz="2800" b="1" dirty="0" smtClean="0">
                <a:solidFill>
                  <a:srgbClr val="000066"/>
                </a:solidFill>
              </a:rPr>
              <a:t> independent observations</a:t>
            </a:r>
          </a:p>
          <a:p>
            <a:r>
              <a:rPr lang="en-US" sz="2800" b="1" dirty="0" smtClean="0">
                <a:solidFill>
                  <a:srgbClr val="000066"/>
                </a:solidFill>
              </a:rPr>
              <a:t>Can use GOES images, AMSU, MIMIC …</a:t>
            </a:r>
            <a:r>
              <a:rPr lang="en-US" sz="2800" dirty="0" smtClean="0">
                <a:solidFill>
                  <a:srgbClr val="000066"/>
                </a:solidFill>
              </a:rPr>
              <a:t/>
            </a:r>
            <a:br>
              <a:rPr lang="en-US" sz="2800" dirty="0" smtClean="0">
                <a:solidFill>
                  <a:srgbClr val="000066"/>
                </a:solidFill>
              </a:rPr>
            </a:br>
            <a:endParaRPr lang="en-US" sz="2800" dirty="0" smtClean="0">
              <a:solidFill>
                <a:srgbClr val="000066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02258" y="3886200"/>
            <a:ext cx="8613142" cy="2819400"/>
            <a:chOff x="302258" y="3886200"/>
            <a:chExt cx="8613142" cy="2819400"/>
          </a:xfrm>
        </p:grpSpPr>
        <p:pic>
          <p:nvPicPr>
            <p:cNvPr id="4" name="Picture 6" descr="out_tpw_3time_200809071610_200809071749_20080907192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258" y="4419600"/>
              <a:ext cx="3050542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Content Placeholder 4" descr="wrf_tpw_37_plot_gt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4419600"/>
              <a:ext cx="3050540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wrf_tpw_37_plot_a1tq2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4860" y="4419600"/>
              <a:ext cx="3050540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ontent Placeholder 2"/>
            <p:cNvSpPr txBox="1">
              <a:spLocks/>
            </p:cNvSpPr>
            <p:nvPr/>
          </p:nvSpPr>
          <p:spPr bwMode="auto">
            <a:xfrm>
              <a:off x="457200" y="3886200"/>
              <a:ext cx="82296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en-US" sz="2800" b="1" dirty="0" smtClean="0">
                  <a:solidFill>
                    <a:srgbClr val="000066"/>
                  </a:solidFill>
                  <a:latin typeface="+mn-lt"/>
                </a:rPr>
                <a:t>e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+mn-lt"/>
                </a:rPr>
                <a:t>.g. TPW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+mn-lt"/>
                </a:rPr>
                <a:t> as a qualitative (and quantitative) metric</a:t>
              </a:r>
              <a:endPara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</a:endParaRPr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444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B40069"/>
                </a:solidFill>
              </a:rPr>
              <a:t>Main accomplishments</a:t>
            </a:r>
            <a:endParaRPr lang="en-US" sz="4000" b="1" dirty="0">
              <a:solidFill>
                <a:srgbClr val="B4006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525963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0066"/>
                </a:solidFill>
              </a:rPr>
              <a:t>End-to-end system: satellite observations; DA; ensemble forecasts; verification; diagnostics</a:t>
            </a:r>
          </a:p>
          <a:p>
            <a:endParaRPr lang="en-US" sz="1000" b="1" dirty="0" smtClean="0">
              <a:solidFill>
                <a:srgbClr val="000066"/>
              </a:solidFill>
            </a:endParaRPr>
          </a:p>
          <a:p>
            <a:r>
              <a:rPr lang="en-US" sz="2800" b="1" dirty="0" smtClean="0">
                <a:solidFill>
                  <a:srgbClr val="000066"/>
                </a:solidFill>
              </a:rPr>
              <a:t>Usually, </a:t>
            </a:r>
            <a:r>
              <a:rPr lang="en-US" sz="2800" b="1" dirty="0" smtClean="0">
                <a:solidFill>
                  <a:srgbClr val="000066"/>
                </a:solidFill>
              </a:rPr>
              <a:t>more observations = better!</a:t>
            </a:r>
          </a:p>
          <a:p>
            <a:endParaRPr lang="en-US" sz="1000" b="1" dirty="0" smtClean="0">
              <a:solidFill>
                <a:srgbClr val="000066"/>
              </a:solidFill>
            </a:endParaRPr>
          </a:p>
          <a:p>
            <a:r>
              <a:rPr lang="en-US" sz="2800" b="1" dirty="0" smtClean="0">
                <a:solidFill>
                  <a:srgbClr val="000066"/>
                </a:solidFill>
              </a:rPr>
              <a:t>Benefit from hourly and rapid-scan AMVs, and microwave TPW</a:t>
            </a:r>
          </a:p>
          <a:p>
            <a:endParaRPr lang="en-US" sz="1000" b="1" dirty="0" smtClean="0">
              <a:solidFill>
                <a:srgbClr val="000066"/>
              </a:solidFill>
            </a:endParaRPr>
          </a:p>
          <a:p>
            <a:r>
              <a:rPr lang="en-US" sz="2800" b="1" dirty="0" smtClean="0">
                <a:solidFill>
                  <a:srgbClr val="000066"/>
                </a:solidFill>
              </a:rPr>
              <a:t>Development of new verification and diagnostic tools</a:t>
            </a:r>
          </a:p>
          <a:p>
            <a:endParaRPr lang="en-US" sz="1000" b="1" dirty="0" smtClean="0">
              <a:solidFill>
                <a:srgbClr val="000066"/>
              </a:solidFill>
            </a:endParaRPr>
          </a:p>
          <a:p>
            <a:r>
              <a:rPr lang="en-US" sz="2800" b="1" dirty="0" smtClean="0">
                <a:solidFill>
                  <a:srgbClr val="B40069"/>
                </a:solidFill>
              </a:rPr>
              <a:t>Demonstrated potential for operational use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444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B40069"/>
                </a:solidFill>
              </a:rPr>
              <a:t>Current and Future Work</a:t>
            </a:r>
            <a:endParaRPr lang="en-US" sz="4000" b="1" dirty="0">
              <a:solidFill>
                <a:srgbClr val="B4006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52578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Cloudy radiances </a:t>
            </a:r>
            <a:r>
              <a:rPr lang="en-US" sz="2800" b="1" dirty="0" smtClean="0">
                <a:solidFill>
                  <a:srgbClr val="000066"/>
                </a:solidFill>
              </a:rPr>
              <a:t>being tested.  Challenges with bias, figure out correction method.</a:t>
            </a:r>
          </a:p>
          <a:p>
            <a:r>
              <a:rPr lang="en-US" sz="2800" b="1" dirty="0" smtClean="0">
                <a:solidFill>
                  <a:srgbClr val="000066"/>
                </a:solidFill>
              </a:rPr>
              <a:t>Understanding </a:t>
            </a:r>
            <a:r>
              <a:rPr lang="en-US" sz="2800" b="1" dirty="0" smtClean="0">
                <a:solidFill>
                  <a:srgbClr val="C00000"/>
                </a:solidFill>
              </a:rPr>
              <a:t>relative impact </a:t>
            </a:r>
            <a:r>
              <a:rPr lang="en-US" sz="2800" b="1" dirty="0" smtClean="0">
                <a:solidFill>
                  <a:srgbClr val="000066"/>
                </a:solidFill>
              </a:rPr>
              <a:t>of winds, temperature and moisture.</a:t>
            </a:r>
          </a:p>
          <a:p>
            <a:r>
              <a:rPr lang="en-US" sz="2800" b="1" dirty="0" smtClean="0">
                <a:solidFill>
                  <a:srgbClr val="000066"/>
                </a:solidFill>
              </a:rPr>
              <a:t>Include </a:t>
            </a:r>
            <a:r>
              <a:rPr lang="en-US" sz="2800" b="1" dirty="0" smtClean="0">
                <a:solidFill>
                  <a:srgbClr val="C00000"/>
                </a:solidFill>
              </a:rPr>
              <a:t>satellite surface winds</a:t>
            </a:r>
            <a:r>
              <a:rPr lang="en-US" sz="2800" b="1" dirty="0" smtClean="0">
                <a:solidFill>
                  <a:srgbClr val="000066"/>
                </a:solidFill>
              </a:rPr>
              <a:t>: </a:t>
            </a:r>
            <a:r>
              <a:rPr lang="en-US" sz="2800" b="1" dirty="0" err="1" smtClean="0">
                <a:solidFill>
                  <a:srgbClr val="000066"/>
                </a:solidFill>
              </a:rPr>
              <a:t>scatterometers</a:t>
            </a:r>
            <a:endParaRPr lang="en-US" sz="2800" b="1" dirty="0" smtClean="0">
              <a:solidFill>
                <a:srgbClr val="000066"/>
              </a:solidFill>
            </a:endParaRPr>
          </a:p>
          <a:p>
            <a:r>
              <a:rPr lang="en-US" sz="2800" b="1" dirty="0" smtClean="0">
                <a:solidFill>
                  <a:srgbClr val="000066"/>
                </a:solidFill>
              </a:rPr>
              <a:t>Other datasets</a:t>
            </a:r>
          </a:p>
          <a:p>
            <a:pPr lvl="1"/>
            <a:r>
              <a:rPr lang="en-US" b="1" dirty="0" smtClean="0">
                <a:solidFill>
                  <a:srgbClr val="000066"/>
                </a:solidFill>
              </a:rPr>
              <a:t>Surface wind analyses from NESDIS</a:t>
            </a:r>
          </a:p>
          <a:p>
            <a:pPr lvl="1"/>
            <a:r>
              <a:rPr lang="en-US" b="1" dirty="0" smtClean="0">
                <a:solidFill>
                  <a:srgbClr val="000066"/>
                </a:solidFill>
              </a:rPr>
              <a:t>AMSU-based products</a:t>
            </a:r>
          </a:p>
          <a:p>
            <a:pPr lvl="1"/>
            <a:r>
              <a:rPr lang="en-US" b="1" dirty="0" smtClean="0">
                <a:solidFill>
                  <a:srgbClr val="000066"/>
                </a:solidFill>
              </a:rPr>
              <a:t>Microwave radiance channels</a:t>
            </a:r>
          </a:p>
          <a:p>
            <a:pPr lvl="1"/>
            <a:r>
              <a:rPr lang="en-US" b="1" dirty="0" err="1" smtClean="0">
                <a:solidFill>
                  <a:srgbClr val="000066"/>
                </a:solidFill>
              </a:rPr>
              <a:t>Hyperspectral</a:t>
            </a:r>
            <a:r>
              <a:rPr lang="en-US" b="1" dirty="0" smtClean="0">
                <a:solidFill>
                  <a:srgbClr val="000066"/>
                </a:solidFill>
              </a:rPr>
              <a:t> radiances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444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B40069"/>
                </a:solidFill>
              </a:rPr>
              <a:t>Potential Transitions</a:t>
            </a:r>
            <a:endParaRPr lang="en-US" sz="4000" b="1" dirty="0">
              <a:solidFill>
                <a:srgbClr val="B4006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9530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0066"/>
                </a:solidFill>
              </a:rPr>
              <a:t>Follow-on studies will need to demonstrate the capability to assimilate in (near) real-time the special satellite datasets.</a:t>
            </a:r>
            <a:endParaRPr lang="en-US" sz="2400" b="1" dirty="0" smtClean="0"/>
          </a:p>
          <a:p>
            <a:pPr>
              <a:buNone/>
            </a:pPr>
            <a:endParaRPr lang="en-US" sz="2800" b="1" dirty="0" smtClean="0">
              <a:solidFill>
                <a:srgbClr val="000066"/>
              </a:solidFill>
            </a:endParaRPr>
          </a:p>
          <a:p>
            <a:endParaRPr lang="en-US" sz="2800" b="1" dirty="0" smtClean="0">
              <a:solidFill>
                <a:srgbClr val="000066"/>
              </a:solidFill>
            </a:endParaRPr>
          </a:p>
          <a:p>
            <a:r>
              <a:rPr lang="en-US" sz="2800" b="1" dirty="0" smtClean="0">
                <a:solidFill>
                  <a:srgbClr val="000066"/>
                </a:solidFill>
              </a:rPr>
              <a:t>Try </a:t>
            </a:r>
            <a:r>
              <a:rPr lang="en-US" sz="2800" b="1" dirty="0" smtClean="0">
                <a:solidFill>
                  <a:srgbClr val="000066"/>
                </a:solidFill>
              </a:rPr>
              <a:t>in an </a:t>
            </a:r>
            <a:r>
              <a:rPr lang="en-US" sz="2800" b="1" dirty="0" smtClean="0">
                <a:solidFill>
                  <a:srgbClr val="D60093"/>
                </a:solidFill>
              </a:rPr>
              <a:t>operational-like environment</a:t>
            </a:r>
            <a:r>
              <a:rPr lang="en-US" sz="2800" b="1" dirty="0" smtClean="0">
                <a:solidFill>
                  <a:srgbClr val="000066"/>
                </a:solidFill>
              </a:rPr>
              <a:t>.  </a:t>
            </a:r>
          </a:p>
          <a:p>
            <a:pPr lvl="1"/>
            <a:r>
              <a:rPr lang="en-US" sz="2400" b="1" dirty="0" smtClean="0">
                <a:solidFill>
                  <a:srgbClr val="000066"/>
                </a:solidFill>
              </a:rPr>
              <a:t>Near real-time demo.</a:t>
            </a:r>
          </a:p>
          <a:p>
            <a:r>
              <a:rPr lang="en-US" sz="2800" b="1" dirty="0" smtClean="0">
                <a:solidFill>
                  <a:srgbClr val="D60093"/>
                </a:solidFill>
              </a:rPr>
              <a:t>Compare results </a:t>
            </a:r>
            <a:r>
              <a:rPr lang="en-US" sz="2800" b="1" dirty="0" smtClean="0">
                <a:solidFill>
                  <a:srgbClr val="000066"/>
                </a:solidFill>
              </a:rPr>
              <a:t>from research system versus operational analyses and forecasts.</a:t>
            </a:r>
          </a:p>
          <a:p>
            <a:r>
              <a:rPr lang="en-US" sz="2800" b="1" dirty="0" smtClean="0">
                <a:solidFill>
                  <a:srgbClr val="000066"/>
                </a:solidFill>
              </a:rPr>
              <a:t>In principle, can accumulate </a:t>
            </a:r>
            <a:r>
              <a:rPr lang="en-US" sz="2800" b="1" dirty="0" smtClean="0">
                <a:solidFill>
                  <a:srgbClr val="D60093"/>
                </a:solidFill>
              </a:rPr>
              <a:t>many cases</a:t>
            </a:r>
            <a:r>
              <a:rPr lang="en-US" sz="2800" b="1" dirty="0" smtClean="0">
                <a:solidFill>
                  <a:srgbClr val="000066"/>
                </a:solidFill>
              </a:rPr>
              <a:t>.</a:t>
            </a:r>
          </a:p>
          <a:p>
            <a:endParaRPr lang="en-US" sz="2800" b="1" dirty="0" smtClean="0">
              <a:solidFill>
                <a:srgbClr val="000066"/>
              </a:solidFill>
            </a:endParaRPr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444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23622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00B050"/>
                </a:solidFill>
                <a:latin typeface="+mj-lt"/>
                <a:ea typeface="ＭＳ Ｐゴシック" pitchFamily="-112" charset="-128"/>
              </a:rPr>
              <a:t>Use </a:t>
            </a:r>
            <a:r>
              <a:rPr lang="en-US" sz="2400" b="1" dirty="0" smtClean="0">
                <a:solidFill>
                  <a:srgbClr val="0070C0"/>
                </a:solidFill>
                <a:latin typeface="+mj-lt"/>
                <a:ea typeface="ＭＳ Ｐゴシック" pitchFamily="-112" charset="-128"/>
              </a:rPr>
              <a:t>multiple</a:t>
            </a:r>
            <a:r>
              <a:rPr lang="en-US" sz="2400" b="1" dirty="0" smtClean="0">
                <a:solidFill>
                  <a:srgbClr val="00B050"/>
                </a:solidFill>
                <a:latin typeface="+mj-lt"/>
                <a:ea typeface="ＭＳ Ｐゴシック" pitchFamily="-112" charset="-128"/>
              </a:rPr>
              <a:t> and </a:t>
            </a:r>
            <a:r>
              <a:rPr lang="en-US" sz="2400" b="1" dirty="0" smtClean="0">
                <a:solidFill>
                  <a:srgbClr val="0070C0"/>
                </a:solidFill>
                <a:latin typeface="+mj-lt"/>
                <a:ea typeface="ＭＳ Ｐゴシック" pitchFamily="-112" charset="-128"/>
              </a:rPr>
              <a:t>integrated</a:t>
            </a:r>
            <a:r>
              <a:rPr lang="en-US" sz="2400" b="1" dirty="0" smtClean="0">
                <a:solidFill>
                  <a:srgbClr val="00B050"/>
                </a:solidFill>
                <a:latin typeface="+mj-lt"/>
                <a:ea typeface="ＭＳ Ｐゴシック" pitchFamily="-112" charset="-128"/>
              </a:rPr>
              <a:t> satellite data sets at their full resolution in a high-resolution analysis/forecast system for tropical cyclones.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rgbClr val="000066"/>
                </a:solidFill>
                <a:latin typeface="+mj-lt"/>
                <a:ea typeface="ＭＳ Ｐゴシック" pitchFamily="-112" charset="-128"/>
              </a:rPr>
              <a:t>Provide a </a:t>
            </a:r>
            <a:r>
              <a:rPr lang="en-US" sz="2400" b="1" u="sng" dirty="0" smtClean="0">
                <a:solidFill>
                  <a:srgbClr val="000066"/>
                </a:solidFill>
                <a:latin typeface="+mj-lt"/>
                <a:ea typeface="ＭＳ Ｐゴシック" pitchFamily="-112" charset="-128"/>
              </a:rPr>
              <a:t>database</a:t>
            </a:r>
            <a:r>
              <a:rPr lang="en-US" sz="2400" dirty="0" smtClean="0">
                <a:solidFill>
                  <a:srgbClr val="000066"/>
                </a:solidFill>
                <a:latin typeface="+mj-lt"/>
                <a:ea typeface="ＭＳ Ｐゴシック" pitchFamily="-112" charset="-128"/>
              </a:rPr>
              <a:t> of full-resolution observations from multiple satellite platforms for selected TCs.</a:t>
            </a:r>
          </a:p>
        </p:txBody>
      </p:sp>
      <p:sp>
        <p:nvSpPr>
          <p:cNvPr id="3075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B40069"/>
                </a:solidFill>
              </a:rPr>
              <a:t>Approach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28600" y="3581400"/>
            <a:ext cx="8763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2400" dirty="0" smtClean="0">
                <a:solidFill>
                  <a:srgbClr val="000066"/>
                </a:solidFill>
                <a:latin typeface="+mj-lt"/>
                <a:ea typeface="ＭＳ Ｐゴシック" pitchFamily="-112" charset="-128"/>
              </a:rPr>
              <a:t>Quantify how best to </a:t>
            </a:r>
            <a:r>
              <a:rPr lang="en-US" sz="2400" b="1" u="sng" dirty="0" smtClean="0">
                <a:solidFill>
                  <a:srgbClr val="000066"/>
                </a:solidFill>
                <a:latin typeface="+mj-lt"/>
                <a:ea typeface="ＭＳ Ｐゴシック" pitchFamily="-112" charset="-128"/>
              </a:rPr>
              <a:t>integrate</a:t>
            </a:r>
            <a:r>
              <a:rPr lang="en-US" sz="2400" dirty="0" smtClean="0">
                <a:solidFill>
                  <a:srgbClr val="000066"/>
                </a:solidFill>
                <a:latin typeface="+mj-lt"/>
                <a:ea typeface="ＭＳ Ｐゴシック" pitchFamily="-112" charset="-128"/>
              </a:rPr>
              <a:t> these multiple datasets using advanced high-resolution models and DA.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rgbClr val="000066"/>
                </a:solidFill>
                <a:latin typeface="+mj-lt"/>
                <a:ea typeface="ＭＳ Ｐゴシック" pitchFamily="-112" charset="-128"/>
              </a:rPr>
              <a:t>Explore </a:t>
            </a:r>
            <a:r>
              <a:rPr lang="en-US" sz="2400" b="1" u="sng" dirty="0" smtClean="0">
                <a:solidFill>
                  <a:srgbClr val="000066"/>
                </a:solidFill>
                <a:latin typeface="+mj-lt"/>
                <a:ea typeface="ＭＳ Ｐゴシック" pitchFamily="-112" charset="-128"/>
              </a:rPr>
              <a:t>EnKF-based DA</a:t>
            </a:r>
            <a:r>
              <a:rPr lang="en-US" sz="2400" b="1" dirty="0" smtClean="0">
                <a:solidFill>
                  <a:srgbClr val="000066"/>
                </a:solidFill>
                <a:latin typeface="+mj-lt"/>
                <a:ea typeface="ＭＳ Ｐゴシック" pitchFamily="-112" charset="-128"/>
              </a:rPr>
              <a:t> </a:t>
            </a:r>
            <a:r>
              <a:rPr lang="en-US" sz="2400" dirty="0" smtClean="0">
                <a:solidFill>
                  <a:srgbClr val="000066"/>
                </a:solidFill>
                <a:latin typeface="+mj-lt"/>
                <a:ea typeface="ＭＳ Ｐゴシック" pitchFamily="-112" charset="-128"/>
              </a:rPr>
              <a:t>within NCAR WRF/DART and Navy system frameworks. Can extend to NOAA systems.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rgbClr val="000066"/>
                </a:solidFill>
                <a:ea typeface="ＭＳ Ｐゴシック" pitchFamily="-112" charset="-128"/>
              </a:rPr>
              <a:t>With current satellite data spatial resolutions, a </a:t>
            </a:r>
            <a:r>
              <a:rPr lang="en-US" sz="2400" b="1" u="sng" dirty="0" smtClean="0">
                <a:solidFill>
                  <a:srgbClr val="000066"/>
                </a:solidFill>
                <a:ea typeface="ＭＳ Ｐゴシック" pitchFamily="-112" charset="-128"/>
              </a:rPr>
              <a:t>27/9 km </a:t>
            </a:r>
            <a:r>
              <a:rPr lang="en-US" sz="2400" dirty="0" smtClean="0">
                <a:solidFill>
                  <a:srgbClr val="000066"/>
                </a:solidFill>
                <a:ea typeface="ＭＳ Ｐゴシック" pitchFamily="-112" charset="-128"/>
              </a:rPr>
              <a:t>nested analysis framework may be initially adequate.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444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66"/>
                </a:solidFill>
              </a:rPr>
              <a:t>ONR TCS-08</a:t>
            </a:r>
          </a:p>
          <a:p>
            <a:pPr lvl="1"/>
            <a:r>
              <a:rPr lang="en-US" b="1" dirty="0" smtClean="0">
                <a:solidFill>
                  <a:srgbClr val="000066"/>
                </a:solidFill>
              </a:rPr>
              <a:t>Enhanced </a:t>
            </a:r>
            <a:r>
              <a:rPr lang="en-US" b="1" dirty="0" err="1" smtClean="0">
                <a:solidFill>
                  <a:srgbClr val="000066"/>
                </a:solidFill>
              </a:rPr>
              <a:t>AMVs</a:t>
            </a:r>
            <a:r>
              <a:rPr lang="en-US" b="1" dirty="0" smtClean="0">
                <a:solidFill>
                  <a:srgbClr val="000066"/>
                </a:solidFill>
              </a:rPr>
              <a:t> in NOGAPS (PI </a:t>
            </a:r>
            <a:r>
              <a:rPr lang="en-US" b="1" dirty="0" err="1" smtClean="0">
                <a:solidFill>
                  <a:srgbClr val="000066"/>
                </a:solidFill>
              </a:rPr>
              <a:t>Velden</a:t>
            </a:r>
            <a:r>
              <a:rPr lang="en-US" b="1" dirty="0" smtClean="0">
                <a:solidFill>
                  <a:srgbClr val="000066"/>
                </a:solidFill>
              </a:rPr>
              <a:t>)</a:t>
            </a:r>
          </a:p>
          <a:p>
            <a:pPr lvl="1"/>
            <a:r>
              <a:rPr lang="en-US" b="1" dirty="0" smtClean="0">
                <a:solidFill>
                  <a:srgbClr val="000066"/>
                </a:solidFill>
              </a:rPr>
              <a:t>TC sensitivity and initialization (PI Majumdar)</a:t>
            </a:r>
          </a:p>
          <a:p>
            <a:r>
              <a:rPr lang="en-US" b="1" dirty="0" smtClean="0">
                <a:solidFill>
                  <a:srgbClr val="000066"/>
                </a:solidFill>
              </a:rPr>
              <a:t>Advanced IR soundings (PI Li)</a:t>
            </a:r>
          </a:p>
          <a:p>
            <a:r>
              <a:rPr lang="en-US" b="1" dirty="0" smtClean="0">
                <a:solidFill>
                  <a:srgbClr val="000066"/>
                </a:solidFill>
              </a:rPr>
              <a:t>Related NCAR data assimilation projects</a:t>
            </a:r>
          </a:p>
          <a:p>
            <a:r>
              <a:rPr lang="en-US" b="1" dirty="0" smtClean="0">
                <a:solidFill>
                  <a:srgbClr val="000066"/>
                </a:solidFill>
              </a:rPr>
              <a:t>NRL COAMPS-TC data assimilation efforts</a:t>
            </a:r>
          </a:p>
          <a:p>
            <a:r>
              <a:rPr lang="en-US" b="1" dirty="0" smtClean="0">
                <a:solidFill>
                  <a:srgbClr val="000066"/>
                </a:solidFill>
              </a:rPr>
              <a:t>Leveraging components of NOAA HFIP</a:t>
            </a:r>
            <a:endParaRPr lang="en-US" b="1" dirty="0">
              <a:solidFill>
                <a:srgbClr val="000066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B40069"/>
                </a:solidFill>
              </a:rPr>
              <a:t>Synergies with other projects</a:t>
            </a:r>
            <a:endParaRPr lang="en-US" sz="4000" b="1" dirty="0">
              <a:solidFill>
                <a:srgbClr val="B40069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444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B40069"/>
                </a:solidFill>
              </a:rPr>
              <a:t>Relevant Publications</a:t>
            </a:r>
            <a:endParaRPr lang="en-US" sz="4000" b="1" dirty="0">
              <a:solidFill>
                <a:srgbClr val="B4006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638800"/>
          </a:xfrm>
        </p:spPr>
        <p:txBody>
          <a:bodyPr/>
          <a:lstStyle/>
          <a:p>
            <a:pPr marL="341313" indent="-341313" algn="just">
              <a:buNone/>
              <a:tabLst>
                <a:tab pos="914400" algn="l"/>
              </a:tabLst>
            </a:pPr>
            <a:r>
              <a:rPr lang="en-US" sz="1900" dirty="0" smtClean="0">
                <a:solidFill>
                  <a:srgbClr val="000066"/>
                </a:solidFill>
              </a:rPr>
              <a:t>Doyle, J.D., C.A. Reynolds, and C. </a:t>
            </a:r>
            <a:r>
              <a:rPr lang="en-US" sz="1900" dirty="0" err="1" smtClean="0">
                <a:solidFill>
                  <a:srgbClr val="000066"/>
                </a:solidFill>
              </a:rPr>
              <a:t>Amerault</a:t>
            </a:r>
            <a:r>
              <a:rPr lang="en-US" sz="1900" dirty="0" smtClean="0">
                <a:solidFill>
                  <a:srgbClr val="000066"/>
                </a:solidFill>
              </a:rPr>
              <a:t>, 2011: Diagnosing tropical cyclone sensitivity.  </a:t>
            </a:r>
            <a:r>
              <a:rPr lang="en-US" sz="1900" i="1" dirty="0" smtClean="0">
                <a:solidFill>
                  <a:srgbClr val="000066"/>
                </a:solidFill>
              </a:rPr>
              <a:t>Computing in Science and Engineering</a:t>
            </a:r>
            <a:r>
              <a:rPr lang="en-US" sz="1900" dirty="0" smtClean="0">
                <a:solidFill>
                  <a:srgbClr val="000066"/>
                </a:solidFill>
              </a:rPr>
              <a:t>, </a:t>
            </a:r>
            <a:r>
              <a:rPr lang="en-US" sz="1900" b="1" dirty="0" smtClean="0">
                <a:solidFill>
                  <a:srgbClr val="000066"/>
                </a:solidFill>
              </a:rPr>
              <a:t>13</a:t>
            </a:r>
            <a:r>
              <a:rPr lang="en-US" sz="1900" dirty="0" smtClean="0">
                <a:solidFill>
                  <a:srgbClr val="000066"/>
                </a:solidFill>
              </a:rPr>
              <a:t>, 31-39.</a:t>
            </a:r>
          </a:p>
          <a:p>
            <a:pPr marL="341313" indent="-341313" algn="just">
              <a:buNone/>
              <a:tabLst>
                <a:tab pos="914400" algn="l"/>
              </a:tabLst>
            </a:pPr>
            <a:r>
              <a:rPr lang="en-US" sz="1900" dirty="0" smtClean="0">
                <a:solidFill>
                  <a:srgbClr val="000066"/>
                </a:solidFill>
              </a:rPr>
              <a:t>Hendricks, E.A., J.R. </a:t>
            </a:r>
            <a:r>
              <a:rPr lang="en-US" sz="1900" dirty="0" err="1" smtClean="0">
                <a:solidFill>
                  <a:srgbClr val="000066"/>
                </a:solidFill>
              </a:rPr>
              <a:t>Moskaitis</a:t>
            </a:r>
            <a:r>
              <a:rPr lang="en-US" sz="1900" dirty="0" smtClean="0">
                <a:solidFill>
                  <a:srgbClr val="000066"/>
                </a:solidFill>
              </a:rPr>
              <a:t>, Y. Jin, R.M. </a:t>
            </a:r>
            <a:r>
              <a:rPr lang="en-US" sz="1900" dirty="0" err="1" smtClean="0">
                <a:solidFill>
                  <a:srgbClr val="000066"/>
                </a:solidFill>
              </a:rPr>
              <a:t>Hodur</a:t>
            </a:r>
            <a:r>
              <a:rPr lang="en-US" sz="1900" dirty="0" smtClean="0">
                <a:solidFill>
                  <a:srgbClr val="000066"/>
                </a:solidFill>
              </a:rPr>
              <a:t>, J.D. Doyle, and M.S. </a:t>
            </a:r>
            <a:r>
              <a:rPr lang="en-US" sz="1900" dirty="0" err="1" smtClean="0">
                <a:solidFill>
                  <a:srgbClr val="000066"/>
                </a:solidFill>
              </a:rPr>
              <a:t>Peng</a:t>
            </a:r>
            <a:r>
              <a:rPr lang="en-US" sz="1900" dirty="0" smtClean="0">
                <a:solidFill>
                  <a:srgbClr val="000066"/>
                </a:solidFill>
              </a:rPr>
              <a:t>, 2011: Prediction and Diagnosis of Typhoon </a:t>
            </a:r>
            <a:r>
              <a:rPr lang="en-US" sz="1900" dirty="0" err="1" smtClean="0">
                <a:solidFill>
                  <a:srgbClr val="000066"/>
                </a:solidFill>
              </a:rPr>
              <a:t>Morakot</a:t>
            </a:r>
            <a:r>
              <a:rPr lang="en-US" sz="1900" dirty="0" smtClean="0">
                <a:solidFill>
                  <a:srgbClr val="000066"/>
                </a:solidFill>
              </a:rPr>
              <a:t> (2009) Using the Naval Research Laboratory’s Mesoscale Tropical Cyclone Model.  </a:t>
            </a:r>
            <a:r>
              <a:rPr lang="en-US" sz="1900" i="1" dirty="0" smtClean="0">
                <a:solidFill>
                  <a:srgbClr val="000066"/>
                </a:solidFill>
              </a:rPr>
              <a:t>Terr. Atmos. Ocean. Sci</a:t>
            </a:r>
            <a:r>
              <a:rPr lang="en-US" sz="1900" dirty="0" smtClean="0">
                <a:solidFill>
                  <a:srgbClr val="000066"/>
                </a:solidFill>
              </a:rPr>
              <a:t>., </a:t>
            </a:r>
            <a:r>
              <a:rPr lang="en-US" sz="1900" b="1" dirty="0" smtClean="0">
                <a:solidFill>
                  <a:srgbClr val="000066"/>
                </a:solidFill>
              </a:rPr>
              <a:t>22</a:t>
            </a:r>
            <a:r>
              <a:rPr lang="en-US" sz="1900" dirty="0" smtClean="0">
                <a:solidFill>
                  <a:srgbClr val="000066"/>
                </a:solidFill>
              </a:rPr>
              <a:t>, (In Press).</a:t>
            </a:r>
          </a:p>
          <a:p>
            <a:pPr marL="341313" indent="-341313" algn="just">
              <a:buNone/>
              <a:tabLst>
                <a:tab pos="914400" algn="l"/>
              </a:tabLst>
            </a:pPr>
            <a:r>
              <a:rPr lang="en-US" sz="1900" dirty="0" smtClean="0">
                <a:solidFill>
                  <a:srgbClr val="000066"/>
                </a:solidFill>
              </a:rPr>
              <a:t>Kwon, E.-H., J. Li, </a:t>
            </a:r>
            <a:r>
              <a:rPr lang="en-US" sz="1900" dirty="0" err="1" smtClean="0">
                <a:solidFill>
                  <a:srgbClr val="000066"/>
                </a:solidFill>
              </a:rPr>
              <a:t>Jinlong</a:t>
            </a:r>
            <a:r>
              <a:rPr lang="en-US" sz="1900" dirty="0" smtClean="0">
                <a:solidFill>
                  <a:srgbClr val="000066"/>
                </a:solidFill>
              </a:rPr>
              <a:t> Li, B. J. </a:t>
            </a:r>
            <a:r>
              <a:rPr lang="en-US" sz="1900" dirty="0" err="1" smtClean="0">
                <a:solidFill>
                  <a:srgbClr val="000066"/>
                </a:solidFill>
              </a:rPr>
              <a:t>Sohn</a:t>
            </a:r>
            <a:r>
              <a:rPr lang="en-US" sz="1900" dirty="0" smtClean="0">
                <a:solidFill>
                  <a:srgbClr val="000066"/>
                </a:solidFill>
              </a:rPr>
              <a:t>, and E. </a:t>
            </a:r>
            <a:r>
              <a:rPr lang="en-US" sz="1900" dirty="0" err="1" smtClean="0">
                <a:solidFill>
                  <a:srgbClr val="000066"/>
                </a:solidFill>
              </a:rPr>
              <a:t>Weisz</a:t>
            </a:r>
            <a:r>
              <a:rPr lang="en-US" sz="1900" dirty="0" smtClean="0">
                <a:solidFill>
                  <a:srgbClr val="000066"/>
                </a:solidFill>
              </a:rPr>
              <a:t>, 2011: Use of total </a:t>
            </a:r>
            <a:r>
              <a:rPr lang="en-US" sz="1900" dirty="0" err="1" smtClean="0">
                <a:solidFill>
                  <a:srgbClr val="000066"/>
                </a:solidFill>
              </a:rPr>
              <a:t>precipitable</a:t>
            </a:r>
            <a:r>
              <a:rPr lang="en-US" sz="1900" dirty="0" smtClean="0">
                <a:solidFill>
                  <a:srgbClr val="000066"/>
                </a:solidFill>
              </a:rPr>
              <a:t>  water classification of a priori error and quality control in atmospheric temperature and water vapor sounding retrieval, </a:t>
            </a:r>
            <a:r>
              <a:rPr lang="en-US" sz="1900" i="1" dirty="0" smtClean="0">
                <a:solidFill>
                  <a:srgbClr val="000066"/>
                </a:solidFill>
              </a:rPr>
              <a:t>Advances  Atmos. Sci. </a:t>
            </a:r>
            <a:r>
              <a:rPr lang="en-US" sz="1900" dirty="0" smtClean="0">
                <a:solidFill>
                  <a:srgbClr val="000066"/>
                </a:solidFill>
              </a:rPr>
              <a:t>(accepted).</a:t>
            </a:r>
          </a:p>
          <a:p>
            <a:pPr marL="341313" indent="-341313" algn="just">
              <a:buNone/>
              <a:tabLst>
                <a:tab pos="914400" algn="l"/>
              </a:tabLst>
            </a:pPr>
            <a:r>
              <a:rPr lang="en-US" sz="1900" dirty="0" smtClean="0">
                <a:solidFill>
                  <a:srgbClr val="000066"/>
                </a:solidFill>
              </a:rPr>
              <a:t>Wu, T.-C., H. Liu, S. </a:t>
            </a:r>
            <a:r>
              <a:rPr lang="en-US" sz="1900" dirty="0" err="1" smtClean="0">
                <a:solidFill>
                  <a:srgbClr val="000066"/>
                </a:solidFill>
              </a:rPr>
              <a:t>Majumdar</a:t>
            </a:r>
            <a:r>
              <a:rPr lang="en-US" sz="1900" dirty="0" smtClean="0">
                <a:solidFill>
                  <a:srgbClr val="000066"/>
                </a:solidFill>
              </a:rPr>
              <a:t>, C. </a:t>
            </a:r>
            <a:r>
              <a:rPr lang="en-US" sz="1900" dirty="0" err="1" smtClean="0">
                <a:solidFill>
                  <a:srgbClr val="000066"/>
                </a:solidFill>
              </a:rPr>
              <a:t>Velden</a:t>
            </a:r>
            <a:r>
              <a:rPr lang="en-US" sz="1900" dirty="0" smtClean="0">
                <a:solidFill>
                  <a:srgbClr val="000066"/>
                </a:solidFill>
              </a:rPr>
              <a:t> and J. Anderson, 2012: Influence of assimilating satellite-derived atmospheric motion vector observations on analyses and forecasts of tropical cyclone track and structure. </a:t>
            </a:r>
            <a:r>
              <a:rPr lang="en-US" sz="1900" i="1" dirty="0" smtClean="0">
                <a:solidFill>
                  <a:srgbClr val="000066"/>
                </a:solidFill>
              </a:rPr>
              <a:t>Mon. </a:t>
            </a:r>
            <a:r>
              <a:rPr lang="en-US" sz="1900" i="1" dirty="0" err="1" smtClean="0">
                <a:solidFill>
                  <a:srgbClr val="000066"/>
                </a:solidFill>
              </a:rPr>
              <a:t>Wea</a:t>
            </a:r>
            <a:r>
              <a:rPr lang="en-US" sz="1900" i="1" dirty="0" smtClean="0">
                <a:solidFill>
                  <a:srgbClr val="000066"/>
                </a:solidFill>
              </a:rPr>
              <a:t>. Rev. (in preparation)</a:t>
            </a:r>
            <a:endParaRPr lang="en-US" sz="1900" dirty="0" smtClean="0">
              <a:solidFill>
                <a:srgbClr val="000066"/>
              </a:solidFill>
            </a:endParaRPr>
          </a:p>
          <a:p>
            <a:pPr marL="341313" indent="-341313" algn="just">
              <a:buNone/>
              <a:tabLst>
                <a:tab pos="914400" algn="l"/>
              </a:tabLst>
            </a:pPr>
            <a:r>
              <a:rPr lang="en-US" sz="1900" dirty="0" err="1" smtClean="0">
                <a:solidFill>
                  <a:srgbClr val="000066"/>
                </a:solidFill>
              </a:rPr>
              <a:t>Zheng</a:t>
            </a:r>
            <a:r>
              <a:rPr lang="en-US" sz="1900" dirty="0" smtClean="0">
                <a:solidFill>
                  <a:srgbClr val="000066"/>
                </a:solidFill>
              </a:rPr>
              <a:t>, J., J. Li, T. </a:t>
            </a:r>
            <a:r>
              <a:rPr lang="en-US" sz="1900" dirty="0" err="1" smtClean="0">
                <a:solidFill>
                  <a:srgbClr val="000066"/>
                </a:solidFill>
              </a:rPr>
              <a:t>Schmit</a:t>
            </a:r>
            <a:r>
              <a:rPr lang="en-US" sz="1900" dirty="0" smtClean="0">
                <a:solidFill>
                  <a:srgbClr val="000066"/>
                </a:solidFill>
              </a:rPr>
              <a:t> and </a:t>
            </a:r>
            <a:r>
              <a:rPr lang="en-US" sz="1900" dirty="0" err="1" smtClean="0">
                <a:solidFill>
                  <a:srgbClr val="000066"/>
                </a:solidFill>
              </a:rPr>
              <a:t>Jinlong</a:t>
            </a:r>
            <a:r>
              <a:rPr lang="en-US" sz="1900" dirty="0" smtClean="0">
                <a:solidFill>
                  <a:srgbClr val="000066"/>
                </a:solidFill>
              </a:rPr>
              <a:t> Li, 2011: Assimilation of AIRS soundings for improving hurricane forecasts with WRF/3DVAR, </a:t>
            </a:r>
            <a:r>
              <a:rPr lang="en-US" sz="1900" i="1" dirty="0" smtClean="0">
                <a:solidFill>
                  <a:srgbClr val="000066"/>
                </a:solidFill>
              </a:rPr>
              <a:t>J. </a:t>
            </a:r>
            <a:r>
              <a:rPr lang="en-US" sz="1900" i="1" dirty="0" err="1" smtClean="0">
                <a:solidFill>
                  <a:srgbClr val="000066"/>
                </a:solidFill>
              </a:rPr>
              <a:t>Geophys</a:t>
            </a:r>
            <a:r>
              <a:rPr lang="en-US" sz="1900" i="1" dirty="0" smtClean="0">
                <a:solidFill>
                  <a:srgbClr val="000066"/>
                </a:solidFill>
              </a:rPr>
              <a:t>. Res. </a:t>
            </a:r>
            <a:r>
              <a:rPr lang="en-US" sz="1900" dirty="0" smtClean="0">
                <a:solidFill>
                  <a:srgbClr val="000066"/>
                </a:solidFill>
              </a:rPr>
              <a:t>(submitted).</a:t>
            </a:r>
          </a:p>
          <a:p>
            <a:pPr marL="341313" indent="-341313" algn="just">
              <a:buNone/>
              <a:tabLst>
                <a:tab pos="914400" algn="l"/>
              </a:tabLst>
            </a:pPr>
            <a:r>
              <a:rPr lang="en-US" sz="1900" dirty="0" err="1" smtClean="0">
                <a:solidFill>
                  <a:srgbClr val="000066"/>
                </a:solidFill>
              </a:rPr>
              <a:t>Zheng</a:t>
            </a:r>
            <a:r>
              <a:rPr lang="en-US" sz="1900" dirty="0" smtClean="0">
                <a:solidFill>
                  <a:srgbClr val="000066"/>
                </a:solidFill>
              </a:rPr>
              <a:t>, J., J. Li, T. J. </a:t>
            </a:r>
            <a:r>
              <a:rPr lang="en-US" sz="1900" dirty="0" err="1" smtClean="0">
                <a:solidFill>
                  <a:srgbClr val="000066"/>
                </a:solidFill>
              </a:rPr>
              <a:t>Schmit</a:t>
            </a:r>
            <a:r>
              <a:rPr lang="en-US" sz="1900" dirty="0" smtClean="0">
                <a:solidFill>
                  <a:srgbClr val="000066"/>
                </a:solidFill>
              </a:rPr>
              <a:t>, J. Li, and Z. Liu, 2012: Variational assimilation of AIRS temperature and moisture profiles for improving hurricane forecasts.  </a:t>
            </a:r>
            <a:r>
              <a:rPr lang="en-US" sz="1900" i="1" dirty="0" smtClean="0">
                <a:solidFill>
                  <a:srgbClr val="000066"/>
                </a:solidFill>
              </a:rPr>
              <a:t>J. App. Met. </a:t>
            </a:r>
            <a:r>
              <a:rPr lang="en-US" sz="1900" i="1" dirty="0" err="1" smtClean="0">
                <a:solidFill>
                  <a:srgbClr val="000066"/>
                </a:solidFill>
              </a:rPr>
              <a:t>Clim</a:t>
            </a:r>
            <a:r>
              <a:rPr lang="en-US" sz="1900" i="1" dirty="0" smtClean="0">
                <a:solidFill>
                  <a:srgbClr val="000066"/>
                </a:solidFill>
              </a:rPr>
              <a:t>. (in preparation)</a:t>
            </a:r>
          </a:p>
          <a:p>
            <a:endParaRPr lang="en-US" sz="1800" dirty="0" smtClean="0"/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444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B40069"/>
                </a:solidFill>
              </a:rPr>
              <a:t>Extra Slides</a:t>
            </a:r>
            <a:endParaRPr lang="en-US" dirty="0">
              <a:solidFill>
                <a:srgbClr val="B4006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19200" y="76200"/>
          <a:ext cx="7848600" cy="6683945"/>
        </p:xfrm>
        <a:graphic>
          <a:graphicData uri="http://schemas.openxmlformats.org/drawingml/2006/table">
            <a:tbl>
              <a:tblPr/>
              <a:tblGrid>
                <a:gridCol w="1523459"/>
                <a:gridCol w="2241316"/>
                <a:gridCol w="1355958"/>
                <a:gridCol w="1276196"/>
                <a:gridCol w="1451671"/>
              </a:tblGrid>
              <a:tr h="1747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Times New Roman"/>
                          <a:cs typeface="Times New Roman"/>
                        </a:rPr>
                        <a:t>Data Name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Times New Roman"/>
                          <a:cs typeface="Times New Roman"/>
                        </a:rPr>
                        <a:t>Variables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Times New Roman"/>
                        </a:rPr>
                        <a:t>Resolution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Times New Roman"/>
                          <a:cs typeface="Times New Roman"/>
                        </a:rPr>
                        <a:t>Coverage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Times New Roman"/>
                          <a:cs typeface="Times New Roman"/>
                        </a:rPr>
                        <a:t>Source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9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ASCAT Wind</a:t>
                      </a:r>
                    </a:p>
                  </a:txBody>
                  <a:tcPr marL="52251" marR="52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Lat, </a:t>
                      </a:r>
                      <a:r>
                        <a:rPr lang="en-US" sz="1200" dirty="0" err="1">
                          <a:latin typeface="Arial"/>
                          <a:ea typeface="Times New Roman"/>
                          <a:cs typeface="Times New Roman"/>
                        </a:rPr>
                        <a:t>lon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, time, wind speed and direction, ECMWF wind speed &amp; direction, wind flag</a:t>
                      </a:r>
                    </a:p>
                  </a:txBody>
                  <a:tcPr marL="52251" marR="52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25 km</a:t>
                      </a:r>
                    </a:p>
                  </a:txBody>
                  <a:tcPr marL="52251" marR="52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/>
                          <a:ea typeface="Times New Roman"/>
                          <a:cs typeface="Times New Roman"/>
                        </a:rPr>
                        <a:t>Orbit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2251" marR="52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EUMETSAT</a:t>
                      </a:r>
                    </a:p>
                  </a:txBody>
                  <a:tcPr marL="52251" marR="52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4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BYU QuickSCAT Wind</a:t>
                      </a:r>
                    </a:p>
                  </a:txBody>
                  <a:tcPr marL="52251" marR="52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Lat, </a:t>
                      </a:r>
                      <a:r>
                        <a:rPr lang="en-US" sz="1200" dirty="0" err="1">
                          <a:latin typeface="Arial"/>
                          <a:ea typeface="Times New Roman"/>
                          <a:cs typeface="Times New Roman"/>
                        </a:rPr>
                        <a:t>lon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, time, wind speed &amp; direction, surface type</a:t>
                      </a:r>
                    </a:p>
                  </a:txBody>
                  <a:tcPr marL="52251" marR="52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2.5 km, 25 km</a:t>
                      </a:r>
                    </a:p>
                  </a:txBody>
                  <a:tcPr marL="52251" marR="52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20x20 deg box following TC</a:t>
                      </a:r>
                    </a:p>
                  </a:txBody>
                  <a:tcPr marL="52251" marR="52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BYU</a:t>
                      </a:r>
                    </a:p>
                  </a:txBody>
                  <a:tcPr marL="52251" marR="52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4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UCF QuickSCAT Wind</a:t>
                      </a:r>
                    </a:p>
                  </a:txBody>
                  <a:tcPr marL="52251" marR="52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Lat, </a:t>
                      </a:r>
                      <a:r>
                        <a:rPr lang="en-US" sz="1200" dirty="0" err="1">
                          <a:latin typeface="Arial"/>
                          <a:ea typeface="Times New Roman"/>
                          <a:cs typeface="Times New Roman"/>
                        </a:rPr>
                        <a:t>lon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, time, wind  speed &amp; direction, </a:t>
                      </a:r>
                      <a:r>
                        <a:rPr lang="en-US" sz="1200" dirty="0" err="1">
                          <a:latin typeface="Arial"/>
                          <a:ea typeface="Times New Roman"/>
                          <a:cs typeface="Times New Roman"/>
                        </a:rPr>
                        <a:t>RR_flag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, TB</a:t>
                      </a:r>
                    </a:p>
                  </a:txBody>
                  <a:tcPr marL="52251" marR="52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1/8 degree grid</a:t>
                      </a:r>
                    </a:p>
                  </a:txBody>
                  <a:tcPr marL="52251" marR="52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10 lat x 20 </a:t>
                      </a:r>
                      <a:r>
                        <a:rPr lang="en-US" sz="1200" dirty="0" err="1">
                          <a:latin typeface="Arial"/>
                          <a:ea typeface="Times New Roman"/>
                          <a:cs typeface="Times New Roman"/>
                        </a:rPr>
                        <a:t>lon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 box following TC</a:t>
                      </a:r>
                    </a:p>
                  </a:txBody>
                  <a:tcPr marL="52251" marR="52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UCF</a:t>
                      </a:r>
                    </a:p>
                  </a:txBody>
                  <a:tcPr marL="52251" marR="52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9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NOAA Windsat EDR</a:t>
                      </a:r>
                    </a:p>
                  </a:txBody>
                  <a:tcPr marL="52251" marR="52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Lat, lon, time, wind speed &amp; direction, SST, TPW, CLW, RR, surface type</a:t>
                      </a:r>
                    </a:p>
                  </a:txBody>
                  <a:tcPr marL="52251" marR="52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Pixel</a:t>
                      </a:r>
                    </a:p>
                  </a:txBody>
                  <a:tcPr marL="52251" marR="52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/>
                          <a:ea typeface="Times New Roman"/>
                          <a:cs typeface="Times New Roman"/>
                        </a:rPr>
                        <a:t>Orbit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2251" marR="52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NOAA</a:t>
                      </a:r>
                    </a:p>
                  </a:txBody>
                  <a:tcPr marL="52251" marR="52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9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NRL </a:t>
                      </a:r>
                      <a:r>
                        <a:rPr lang="en-US" sz="1200" dirty="0" err="1">
                          <a:latin typeface="Arial"/>
                          <a:ea typeface="Times New Roman"/>
                          <a:cs typeface="Times New Roman"/>
                        </a:rPr>
                        <a:t>Windsat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 EDR</a:t>
                      </a:r>
                    </a:p>
                  </a:txBody>
                  <a:tcPr marL="52251" marR="52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Lat, lon, time, SST, TPW, CW, RR, WSP_err, TPW_err, CLW_err</a:t>
                      </a:r>
                    </a:p>
                  </a:txBody>
                  <a:tcPr marL="52251" marR="52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25X35 km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35x53 km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50x71 km</a:t>
                      </a:r>
                    </a:p>
                  </a:txBody>
                  <a:tcPr marL="52251" marR="52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/>
                          <a:ea typeface="Times New Roman"/>
                          <a:cs typeface="Times New Roman"/>
                        </a:rPr>
                        <a:t>Orbit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2251" marR="52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NRL</a:t>
                      </a:r>
                    </a:p>
                  </a:txBody>
                  <a:tcPr marL="52251" marR="52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SSM/I EDR</a:t>
                      </a:r>
                    </a:p>
                  </a:txBody>
                  <a:tcPr marL="52251" marR="52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Lat, lon, time, TPW, CLW, wind speed, RR, Wind_flag, surface type</a:t>
                      </a:r>
                    </a:p>
                  </a:txBody>
                  <a:tcPr marL="52251" marR="52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Pixel and 1/3 degree grid</a:t>
                      </a:r>
                    </a:p>
                  </a:txBody>
                  <a:tcPr marL="52251" marR="52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/>
                          <a:ea typeface="Times New Roman"/>
                          <a:cs typeface="Times New Roman"/>
                        </a:rPr>
                        <a:t>Orbit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2251" marR="52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NOAA/NESDIS</a:t>
                      </a:r>
                    </a:p>
                  </a:txBody>
                  <a:tcPr marL="52251" marR="52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SSMIS EDR</a:t>
                      </a:r>
                    </a:p>
                  </a:txBody>
                  <a:tcPr marL="52251" marR="52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Lat, lon, time, TPW, CLW, wind speed, RR, wind_flag, surface type</a:t>
                      </a:r>
                    </a:p>
                  </a:txBody>
                  <a:tcPr marL="52251" marR="52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1/3 degree grid</a:t>
                      </a:r>
                    </a:p>
                  </a:txBody>
                  <a:tcPr marL="52251" marR="52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/>
                          <a:ea typeface="Times New Roman"/>
                          <a:cs typeface="Times New Roman"/>
                        </a:rPr>
                        <a:t>Orbit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2251" marR="52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NOAA</a:t>
                      </a:r>
                    </a:p>
                  </a:txBody>
                  <a:tcPr marL="52251" marR="52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4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RSS EDR (AMSR-E)</a:t>
                      </a:r>
                    </a:p>
                  </a:txBody>
                  <a:tcPr marL="52251" marR="52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Lat, lon, time, SST, Wind speed, TPW, CLW</a:t>
                      </a:r>
                    </a:p>
                  </a:txBody>
                  <a:tcPr marL="52251" marR="52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0.25 deg grid</a:t>
                      </a:r>
                    </a:p>
                  </a:txBody>
                  <a:tcPr marL="52251" marR="52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Daily ascending &amp; descending</a:t>
                      </a:r>
                    </a:p>
                  </a:txBody>
                  <a:tcPr marL="52251" marR="52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RSS</a:t>
                      </a:r>
                    </a:p>
                  </a:txBody>
                  <a:tcPr marL="52251" marR="52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5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RSS EDR (MWSST)</a:t>
                      </a:r>
                    </a:p>
                  </a:txBody>
                  <a:tcPr marL="52251" marR="52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Lat, lon, SST</a:t>
                      </a:r>
                    </a:p>
                  </a:txBody>
                  <a:tcPr marL="52251" marR="52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0.25 deg grid</a:t>
                      </a:r>
                    </a:p>
                  </a:txBody>
                  <a:tcPr marL="52251" marR="52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/>
                          <a:ea typeface="Times New Roman"/>
                          <a:cs typeface="Times New Roman"/>
                        </a:rPr>
                        <a:t>Daily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2251" marR="52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RSS</a:t>
                      </a:r>
                    </a:p>
                  </a:txBody>
                  <a:tcPr marL="52251" marR="52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4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RSS EDR (</a:t>
                      </a:r>
                      <a:r>
                        <a:rPr lang="en-US" sz="1200" dirty="0" err="1">
                          <a:latin typeface="Arial"/>
                          <a:ea typeface="Times New Roman"/>
                          <a:cs typeface="Times New Roman"/>
                        </a:rPr>
                        <a:t>QuikSCAT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52251" marR="52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Lat, lon, time, wind speed &amp; direction, RR, flag</a:t>
                      </a:r>
                    </a:p>
                  </a:txBody>
                  <a:tcPr marL="52251" marR="52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0.25 deg grid</a:t>
                      </a:r>
                    </a:p>
                  </a:txBody>
                  <a:tcPr marL="52251" marR="52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/>
                          <a:ea typeface="Times New Roman"/>
                          <a:cs typeface="Times New Roman"/>
                        </a:rPr>
                        <a:t>Daily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2251" marR="52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RSS</a:t>
                      </a:r>
                    </a:p>
                  </a:txBody>
                  <a:tcPr marL="52251" marR="52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5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RSS EDR (SSMI-F13)</a:t>
                      </a:r>
                    </a:p>
                  </a:txBody>
                  <a:tcPr marL="52251" marR="52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Lat, lon, time, wind speed, TPW, CLW, RR</a:t>
                      </a:r>
                    </a:p>
                  </a:txBody>
                  <a:tcPr marL="52251" marR="52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0.25 deg grid</a:t>
                      </a:r>
                    </a:p>
                  </a:txBody>
                  <a:tcPr marL="52251" marR="52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/>
                          <a:ea typeface="Times New Roman"/>
                          <a:cs typeface="Times New Roman"/>
                        </a:rPr>
                        <a:t>Daily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2251" marR="52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RSS</a:t>
                      </a:r>
                    </a:p>
                  </a:txBody>
                  <a:tcPr marL="52251" marR="52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RSS EDR (TMI)</a:t>
                      </a:r>
                    </a:p>
                  </a:txBody>
                  <a:tcPr marL="52251" marR="52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Lat, lon, time, SST, wind 11GHz, wind37GHz, TPW&lt; CLW, RR</a:t>
                      </a:r>
                    </a:p>
                  </a:txBody>
                  <a:tcPr marL="52251" marR="52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0.25 deg grid</a:t>
                      </a:r>
                    </a:p>
                  </a:txBody>
                  <a:tcPr marL="52251" marR="52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/>
                          <a:ea typeface="Times New Roman"/>
                          <a:cs typeface="Times New Roman"/>
                        </a:rPr>
                        <a:t>Daily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2251" marR="52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RSS</a:t>
                      </a:r>
                    </a:p>
                  </a:txBody>
                  <a:tcPr marL="52251" marR="52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432" y="67056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Datasets prepared at NRL Monterey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B40069"/>
                </a:solidFill>
              </a:rPr>
              <a:t>Other Satellite Datasets</a:t>
            </a:r>
            <a:endParaRPr lang="en-US" dirty="0">
              <a:solidFill>
                <a:srgbClr val="B4006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0066"/>
                </a:solidFill>
              </a:rPr>
              <a:t>NESDIS-RAMMB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6-hourly, multi-platform TC surface wind analyses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AMSU-based TC data and products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444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B40069"/>
                </a:solidFill>
              </a:rPr>
              <a:t>Datasets prepared: CIMSS/</a:t>
            </a:r>
            <a:r>
              <a:rPr lang="en-US" dirty="0" err="1" smtClean="0">
                <a:solidFill>
                  <a:srgbClr val="B40069"/>
                </a:solidFill>
              </a:rPr>
              <a:t>UWisc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46482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Enhanced fields of AMVs </a:t>
            </a:r>
          </a:p>
          <a:p>
            <a:pPr marL="0" indent="0">
              <a:buNone/>
            </a:pPr>
            <a:r>
              <a:rPr lang="en-US" sz="2800" dirty="0" smtClean="0"/>
              <a:t>       </a:t>
            </a:r>
            <a:r>
              <a:rPr lang="en-US" sz="2800" dirty="0" smtClean="0">
                <a:solidFill>
                  <a:srgbClr val="000066"/>
                </a:solidFill>
              </a:rPr>
              <a:t>- from MTSAT during West Pacific Typhoon </a:t>
            </a:r>
            <a:r>
              <a:rPr lang="en-US" sz="2800" dirty="0" err="1" smtClean="0">
                <a:solidFill>
                  <a:srgbClr val="000066"/>
                </a:solidFill>
              </a:rPr>
              <a:t>Sinlaku</a:t>
            </a:r>
            <a:r>
              <a:rPr lang="en-US" sz="2800" dirty="0" smtClean="0">
                <a:solidFill>
                  <a:srgbClr val="000066"/>
                </a:solidFill>
              </a:rPr>
              <a:t> (TCS-08 field program)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66"/>
                </a:solidFill>
              </a:rPr>
              <a:t> </a:t>
            </a:r>
            <a:r>
              <a:rPr lang="en-US" sz="2800" dirty="0" smtClean="0">
                <a:solidFill>
                  <a:srgbClr val="000066"/>
                </a:solidFill>
              </a:rPr>
              <a:t>      - from GOES for Atlantic Hurricane </a:t>
            </a:r>
            <a:r>
              <a:rPr lang="en-US" sz="2800" dirty="0">
                <a:solidFill>
                  <a:srgbClr val="000066"/>
                </a:solidFill>
              </a:rPr>
              <a:t>Ike (2008)</a:t>
            </a:r>
          </a:p>
          <a:p>
            <a:r>
              <a:rPr lang="en-US" sz="2800" dirty="0" smtClean="0">
                <a:solidFill>
                  <a:srgbClr val="000066"/>
                </a:solidFill>
              </a:rPr>
              <a:t>Hourly datasets</a:t>
            </a:r>
          </a:p>
          <a:p>
            <a:r>
              <a:rPr lang="en-US" sz="2800" dirty="0" smtClean="0">
                <a:solidFill>
                  <a:srgbClr val="000066"/>
                </a:solidFill>
              </a:rPr>
              <a:t>Use of rapid scans when available </a:t>
            </a:r>
          </a:p>
          <a:p>
            <a:r>
              <a:rPr lang="en-US" sz="2800" dirty="0" smtClean="0">
                <a:solidFill>
                  <a:srgbClr val="000066"/>
                </a:solidFill>
              </a:rPr>
              <a:t>Tailored processing and new quality indicators </a:t>
            </a:r>
          </a:p>
          <a:p>
            <a:pPr lvl="1"/>
            <a:r>
              <a:rPr lang="en-US" dirty="0" smtClean="0">
                <a:solidFill>
                  <a:srgbClr val="000066"/>
                </a:solidFill>
              </a:rPr>
              <a:t>Observation confidence estimates; forward operator error estimates for DA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444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B40069"/>
                </a:solidFill>
              </a:rPr>
              <a:t>MTSAT AMV Example</a:t>
            </a:r>
          </a:p>
        </p:txBody>
      </p:sp>
      <p:pic>
        <p:nvPicPr>
          <p:cNvPr id="27651" name="Picture 5" descr="TPARC-RSO-COMPARIS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85800"/>
            <a:ext cx="8991600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4724400" y="685800"/>
            <a:ext cx="4419600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FFFF00"/>
                </a:solidFill>
              </a:rPr>
              <a:t>Left</a:t>
            </a:r>
            <a:r>
              <a:rPr lang="en-US" sz="1600" b="1">
                <a:solidFill>
                  <a:schemeClr val="bg1"/>
                </a:solidFill>
              </a:rPr>
              <a:t>: AMV (IR-only) field produced from routinely available hourly sequence of MTSAT-1 images during Typhoon Sinlaku</a:t>
            </a:r>
          </a:p>
          <a:p>
            <a:endParaRPr lang="en-US" sz="1000" b="1">
              <a:solidFill>
                <a:schemeClr val="bg1"/>
              </a:solidFill>
            </a:endParaRPr>
          </a:p>
          <a:p>
            <a:r>
              <a:rPr lang="en-US" sz="1600" b="1">
                <a:solidFill>
                  <a:srgbClr val="FFFF00"/>
                </a:solidFill>
              </a:rPr>
              <a:t>Bottom Left</a:t>
            </a:r>
            <a:r>
              <a:rPr lang="en-US" sz="1600" b="1">
                <a:solidFill>
                  <a:schemeClr val="bg1"/>
                </a:solidFill>
              </a:rPr>
              <a:t>: Same as above, but using a 15-min rapid scan sequence from MTSAT-2</a:t>
            </a:r>
          </a:p>
          <a:p>
            <a:r>
              <a:rPr lang="en-US" sz="1600" b="1">
                <a:solidFill>
                  <a:schemeClr val="bg1"/>
                </a:solidFill>
              </a:rPr>
              <a:t>(better AMV coverage and coherence)</a:t>
            </a:r>
          </a:p>
          <a:p>
            <a:endParaRPr lang="en-US" sz="1000" b="1">
              <a:solidFill>
                <a:schemeClr val="bg1"/>
              </a:solidFill>
            </a:endParaRPr>
          </a:p>
          <a:p>
            <a:r>
              <a:rPr lang="en-US" sz="1600" b="1">
                <a:solidFill>
                  <a:srgbClr val="FFFF00"/>
                </a:solidFill>
              </a:rPr>
              <a:t>Bottom Right</a:t>
            </a:r>
            <a:r>
              <a:rPr lang="en-US" sz="1600" b="1">
                <a:solidFill>
                  <a:schemeClr val="bg1"/>
                </a:solidFill>
              </a:rPr>
              <a:t>: Same as above, but using a 4-min rapid scan sequence (improved coverage/detail of typhoon flow fields)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famvs_ctl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0" cy="2276856"/>
          </a:xfrm>
          <a:prstGeom prst="rect">
            <a:avLst/>
          </a:prstGeom>
        </p:spPr>
      </p:pic>
      <p:pic>
        <p:nvPicPr>
          <p:cNvPr id="5" name="Picture 4" descr="nofamvs_cimsshourly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333" y="2295144"/>
            <a:ext cx="9144000" cy="2276856"/>
          </a:xfrm>
          <a:prstGeom prst="rect">
            <a:avLst/>
          </a:prstGeom>
        </p:spPr>
      </p:pic>
      <p:pic>
        <p:nvPicPr>
          <p:cNvPr id="6" name="Picture 5" descr="nofamvs_cimsshourlyRS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581144"/>
            <a:ext cx="9144000" cy="227685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ft_track_errorANDspread_ini2008090900Z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999" y="609601"/>
            <a:ext cx="4343401" cy="3047919"/>
          </a:xfrm>
          <a:prstGeom prst="rect">
            <a:avLst/>
          </a:prstGeom>
        </p:spPr>
      </p:pic>
      <p:pic>
        <p:nvPicPr>
          <p:cNvPr id="20" name="Picture 19" descr="ft_track_errorANDspread_ini2008091000Z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58398" y="609600"/>
            <a:ext cx="4352202" cy="3054096"/>
          </a:xfrm>
          <a:prstGeom prst="rect">
            <a:avLst/>
          </a:prstGeom>
        </p:spPr>
      </p:pic>
      <p:pic>
        <p:nvPicPr>
          <p:cNvPr id="23" name="Picture 22" descr="ft_track_ini2008090900Z.eps"/>
          <p:cNvPicPr>
            <a:picLocks noChangeAspect="1"/>
          </p:cNvPicPr>
          <p:nvPr/>
        </p:nvPicPr>
        <p:blipFill>
          <a:blip r:embed="rId4" cstate="print"/>
          <a:srcRect t="5633"/>
          <a:stretch>
            <a:fillRect/>
          </a:stretch>
        </p:blipFill>
        <p:spPr>
          <a:xfrm>
            <a:off x="606894" y="3581400"/>
            <a:ext cx="3695960" cy="3499104"/>
          </a:xfrm>
          <a:prstGeom prst="rect">
            <a:avLst/>
          </a:prstGeom>
        </p:spPr>
      </p:pic>
      <p:pic>
        <p:nvPicPr>
          <p:cNvPr id="24" name="Picture 23" descr="ft_track_ini2008091000Z.eps"/>
          <p:cNvPicPr>
            <a:picLocks noChangeAspect="1"/>
          </p:cNvPicPr>
          <p:nvPr/>
        </p:nvPicPr>
        <p:blipFill>
          <a:blip r:embed="rId5" cstate="print"/>
          <a:srcRect t="5966"/>
          <a:stretch>
            <a:fillRect/>
          </a:stretch>
        </p:blipFill>
        <p:spPr>
          <a:xfrm>
            <a:off x="4514088" y="3581400"/>
            <a:ext cx="3715512" cy="3505200"/>
          </a:xfrm>
          <a:prstGeom prst="rect">
            <a:avLst/>
          </a:prstGeom>
        </p:spPr>
      </p:pic>
      <p:grpSp>
        <p:nvGrpSpPr>
          <p:cNvPr id="2" name="Group 26"/>
          <p:cNvGrpSpPr/>
          <p:nvPr/>
        </p:nvGrpSpPr>
        <p:grpSpPr>
          <a:xfrm>
            <a:off x="911694" y="3048000"/>
            <a:ext cx="3346704" cy="533400"/>
            <a:chOff x="530694" y="3276600"/>
            <a:chExt cx="3346704" cy="533400"/>
          </a:xfrm>
        </p:grpSpPr>
        <p:sp>
          <p:nvSpPr>
            <p:cNvPr id="28" name="Rectangle 27"/>
            <p:cNvSpPr/>
            <p:nvPr/>
          </p:nvSpPr>
          <p:spPr>
            <a:xfrm>
              <a:off x="609600" y="3276600"/>
              <a:ext cx="32004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TextBox 13"/>
            <p:cNvSpPr txBox="1"/>
            <p:nvPr/>
          </p:nvSpPr>
          <p:spPr>
            <a:xfrm>
              <a:off x="530694" y="3276600"/>
              <a:ext cx="33467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00         24          48         72          96</a:t>
              </a:r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971800" y="2494002"/>
            <a:ext cx="121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FC09</a:t>
            </a:r>
            <a:endParaRPr lang="en-US" sz="3000" dirty="0"/>
          </a:p>
        </p:txBody>
      </p:sp>
      <p:sp>
        <p:nvSpPr>
          <p:cNvPr id="17" name="TextBox 16"/>
          <p:cNvSpPr txBox="1"/>
          <p:nvPr/>
        </p:nvSpPr>
        <p:spPr>
          <a:xfrm>
            <a:off x="6781800" y="2494002"/>
            <a:ext cx="121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FC10</a:t>
            </a:r>
            <a:endParaRPr lang="en-US" sz="3000" dirty="0"/>
          </a:p>
        </p:txBody>
      </p:sp>
      <p:grpSp>
        <p:nvGrpSpPr>
          <p:cNvPr id="3" name="Group 28"/>
          <p:cNvGrpSpPr/>
          <p:nvPr/>
        </p:nvGrpSpPr>
        <p:grpSpPr>
          <a:xfrm>
            <a:off x="4806696" y="3048000"/>
            <a:ext cx="3346704" cy="533400"/>
            <a:chOff x="530694" y="3276600"/>
            <a:chExt cx="3346704" cy="533400"/>
          </a:xfrm>
        </p:grpSpPr>
        <p:sp>
          <p:nvSpPr>
            <p:cNvPr id="30" name="Rectangle 29"/>
            <p:cNvSpPr/>
            <p:nvPr/>
          </p:nvSpPr>
          <p:spPr>
            <a:xfrm>
              <a:off x="609600" y="3276600"/>
              <a:ext cx="32004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TextBox 32"/>
            <p:cNvSpPr txBox="1"/>
            <p:nvPr/>
          </p:nvSpPr>
          <p:spPr>
            <a:xfrm>
              <a:off x="530694" y="3276600"/>
              <a:ext cx="33467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00         24          48         72          96</a:t>
              </a:r>
              <a:endParaRPr lang="en-US" dirty="0"/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B40069"/>
                </a:solidFill>
              </a:rPr>
              <a:t>Forecast track error, spread and track</a:t>
            </a:r>
            <a:endParaRPr lang="en-US" dirty="0">
              <a:solidFill>
                <a:srgbClr val="B4006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Current and Future Work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/>
          </a:bodyPr>
          <a:lstStyle/>
          <a:p>
            <a:pPr algn="just"/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Track forecasts: 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Symbol" charset="2"/>
              </a:rPr>
              <a:t>quantify differences between the steering flows of the three experiments.</a:t>
            </a:r>
          </a:p>
          <a:p>
            <a:pPr algn="just"/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Symbol" charset="2"/>
              </a:rPr>
              <a:t>Intensity forecasts: identify and diagnose the differences between structures of the three experiments. </a:t>
            </a:r>
          </a:p>
          <a:p>
            <a:pPr algn="just"/>
            <a:endParaRPr lang="en-US" sz="3000" dirty="0" smtClean="0">
              <a:solidFill>
                <a:schemeClr val="tx1">
                  <a:lumMod val="95000"/>
                  <a:lumOff val="5000"/>
                </a:schemeClr>
              </a:solidFill>
              <a:sym typeface="Symbol" charset="2"/>
            </a:endParaRPr>
          </a:p>
          <a:p>
            <a:pPr algn="just" eaLnBrk="1" hangingPunct="1"/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Symbol" charset="2"/>
              </a:rPr>
              <a:t>Investigate the impacts of other data: TPW, AIRS-T,Q and surface wind.</a:t>
            </a:r>
          </a:p>
          <a:p>
            <a:pPr algn="just"/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Symbol" charset="2"/>
              </a:rPr>
              <a:t>Investigate the linkage between model covariance structure and storm evolution.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444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3" y="76200"/>
            <a:ext cx="8486775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2133600" y="4206875"/>
            <a:ext cx="1828800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/>
              <a:t>WRF-ARW</a:t>
            </a:r>
          </a:p>
          <a:p>
            <a:pPr algn="ctr"/>
            <a:r>
              <a:rPr lang="en-US" b="1" dirty="0" smtClean="0"/>
              <a:t>COAMPS-TC</a:t>
            </a:r>
          </a:p>
          <a:p>
            <a:pPr algn="ctr"/>
            <a:r>
              <a:rPr lang="en-US" b="1" dirty="0" smtClean="0"/>
              <a:t>HWRF</a:t>
            </a:r>
            <a:endParaRPr lang="en-US" b="1" dirty="0"/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5181600" y="4191000"/>
            <a:ext cx="1828800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/>
              <a:t>WRF-ARW</a:t>
            </a:r>
          </a:p>
          <a:p>
            <a:pPr algn="ctr"/>
            <a:r>
              <a:rPr lang="en-US" b="1" dirty="0" smtClean="0"/>
              <a:t>COAMPS-TC</a:t>
            </a:r>
          </a:p>
          <a:p>
            <a:pPr algn="ctr"/>
            <a:r>
              <a:rPr lang="en-US" b="1" dirty="0" smtClean="0"/>
              <a:t>HWRF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Vspread_h12.eps"/>
          <p:cNvPicPr>
            <a:picLocks noChangeAspect="1"/>
          </p:cNvPicPr>
          <p:nvPr/>
        </p:nvPicPr>
        <p:blipFill>
          <a:blip r:embed="rId2" cstate="print"/>
          <a:srcRect l="8959" r="34716"/>
          <a:stretch>
            <a:fillRect/>
          </a:stretch>
        </p:blipFill>
        <p:spPr>
          <a:xfrm>
            <a:off x="0" y="0"/>
            <a:ext cx="9144000" cy="3607604"/>
          </a:xfrm>
          <a:prstGeom prst="rect">
            <a:avLst/>
          </a:prstGeom>
        </p:spPr>
      </p:pic>
      <p:pic>
        <p:nvPicPr>
          <p:cNvPr id="4" name="Picture 3" descr="SVspread_h12.eps"/>
          <p:cNvPicPr>
            <a:picLocks noChangeAspect="1"/>
          </p:cNvPicPr>
          <p:nvPr/>
        </p:nvPicPr>
        <p:blipFill>
          <a:blip r:embed="rId2" cstate="print"/>
          <a:srcRect l="65512" r="6719"/>
          <a:stretch>
            <a:fillRect/>
          </a:stretch>
        </p:blipFill>
        <p:spPr>
          <a:xfrm>
            <a:off x="4635912" y="3250396"/>
            <a:ext cx="4508088" cy="3607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4114800"/>
            <a:ext cx="4038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66"/>
                </a:solidFill>
              </a:rPr>
              <a:t>Deep-layer steering flow is the best estimate of the motion vector, especially in the </a:t>
            </a:r>
            <a:r>
              <a:rPr lang="en-US" sz="2800" dirty="0" err="1" smtClean="0">
                <a:solidFill>
                  <a:srgbClr val="000066"/>
                </a:solidFill>
              </a:rPr>
              <a:t>CIMSS(h+RS</a:t>
            </a:r>
            <a:r>
              <a:rPr lang="en-US" sz="2800" dirty="0" smtClean="0">
                <a:solidFill>
                  <a:srgbClr val="000066"/>
                </a:solidFill>
              </a:rPr>
              <a:t>).</a:t>
            </a:r>
            <a:endParaRPr lang="en-US" sz="28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3" descr="radialheight-fc11-2008091101.eps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0" y="0"/>
              <a:ext cx="9144000" cy="6378575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0" y="0"/>
              <a:ext cx="3048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TextBox 7"/>
            <p:cNvSpPr txBox="1"/>
            <p:nvPr/>
          </p:nvSpPr>
          <p:spPr>
            <a:xfrm>
              <a:off x="609600" y="228600"/>
              <a:ext cx="2209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rgbClr val="FF0000"/>
                  </a:solidFill>
                </a:rPr>
                <a:t>01H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9600" y="990600"/>
              <a:ext cx="2209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CTL</a:t>
              </a:r>
              <a:endParaRPr lang="en-US" sz="28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9600" y="3200400"/>
              <a:ext cx="2209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/>
                <a:t>CIMSS(h</a:t>
              </a:r>
              <a:r>
                <a:rPr lang="en-US" sz="2800" dirty="0" smtClean="0"/>
                <a:t>)</a:t>
              </a:r>
              <a:endParaRPr lang="en-US" sz="28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9600" y="5334000"/>
              <a:ext cx="2209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/>
                <a:t>CIMSS(h+RS</a:t>
              </a:r>
              <a:r>
                <a:rPr lang="en-US" sz="2800" dirty="0" smtClean="0"/>
                <a:t>)</a:t>
              </a:r>
              <a:endParaRPr lang="en-US" sz="2800" dirty="0"/>
            </a:p>
          </p:txBody>
        </p:sp>
      </p:grpSp>
      <p:grpSp>
        <p:nvGrpSpPr>
          <p:cNvPr id="3" name="Group 12"/>
          <p:cNvGrpSpPr/>
          <p:nvPr/>
        </p:nvGrpSpPr>
        <p:grpSpPr>
          <a:xfrm>
            <a:off x="0" y="0"/>
            <a:ext cx="9144001" cy="6858000"/>
            <a:chOff x="-1" y="0"/>
            <a:chExt cx="9144001" cy="6858000"/>
          </a:xfrm>
        </p:grpSpPr>
        <p:pic>
          <p:nvPicPr>
            <p:cNvPr id="14" name="Picture 13" descr="radialheight-fc11-2008091112.eps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1" y="0"/>
              <a:ext cx="9144001" cy="6378575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0" y="0"/>
              <a:ext cx="3048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TextBox 15"/>
            <p:cNvSpPr txBox="1"/>
            <p:nvPr/>
          </p:nvSpPr>
          <p:spPr>
            <a:xfrm>
              <a:off x="609600" y="228600"/>
              <a:ext cx="2209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rgbClr val="FF0000"/>
                  </a:solidFill>
                </a:rPr>
                <a:t>12H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9600" y="990600"/>
              <a:ext cx="2209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CTL</a:t>
              </a:r>
              <a:endParaRPr lang="en-US" sz="28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09600" y="3200400"/>
              <a:ext cx="2209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/>
                <a:t>CIMSS(h</a:t>
              </a:r>
              <a:r>
                <a:rPr lang="en-US" sz="2800" dirty="0" smtClean="0"/>
                <a:t>)</a:t>
              </a:r>
              <a:endParaRPr lang="en-US" sz="28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09600" y="5334000"/>
              <a:ext cx="2209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/>
                <a:t>CIMSS(h+RS</a:t>
              </a:r>
              <a:r>
                <a:rPr lang="en-US" sz="2800" dirty="0" smtClean="0"/>
                <a:t>)</a:t>
              </a:r>
              <a:endParaRPr lang="en-US" sz="2800" dirty="0"/>
            </a:p>
          </p:txBody>
        </p:sp>
      </p:grpSp>
      <p:grpSp>
        <p:nvGrpSpPr>
          <p:cNvPr id="5" name="Group 19"/>
          <p:cNvGrpSpPr/>
          <p:nvPr/>
        </p:nvGrpSpPr>
        <p:grpSpPr>
          <a:xfrm>
            <a:off x="1" y="0"/>
            <a:ext cx="9144000" cy="6858000"/>
            <a:chOff x="0" y="0"/>
            <a:chExt cx="9144000" cy="6858000"/>
          </a:xfrm>
        </p:grpSpPr>
        <p:pic>
          <p:nvPicPr>
            <p:cNvPr id="21" name="Picture 20" descr="radialheight-fc11-2008091200.eps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144000" cy="6378575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0" y="0"/>
              <a:ext cx="3048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TextBox 22"/>
            <p:cNvSpPr txBox="1"/>
            <p:nvPr/>
          </p:nvSpPr>
          <p:spPr>
            <a:xfrm>
              <a:off x="609600" y="228600"/>
              <a:ext cx="2209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rgbClr val="FF0000"/>
                  </a:solidFill>
                </a:rPr>
                <a:t>24H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09600" y="990600"/>
              <a:ext cx="2209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CTL</a:t>
              </a:r>
              <a:endParaRPr lang="en-US" sz="28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09600" y="3200400"/>
              <a:ext cx="2209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/>
                <a:t>CIMSS(h</a:t>
              </a:r>
              <a:r>
                <a:rPr lang="en-US" sz="2800" dirty="0" smtClean="0"/>
                <a:t>)</a:t>
              </a:r>
              <a:endParaRPr lang="en-US" sz="28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9600" y="5334000"/>
              <a:ext cx="2209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/>
                <a:t>CIMSS(h+RS</a:t>
              </a:r>
              <a:r>
                <a:rPr lang="en-US" sz="2800" dirty="0" smtClean="0"/>
                <a:t>)</a:t>
              </a:r>
              <a:endParaRPr lang="en-US" sz="2800" dirty="0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0" y="-20598"/>
            <a:ext cx="121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FC11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B40069"/>
                </a:solidFill>
              </a:rPr>
              <a:t>96-h WRF/</a:t>
            </a:r>
            <a:r>
              <a:rPr lang="en-US" sz="4000" b="1" dirty="0" err="1" smtClean="0">
                <a:solidFill>
                  <a:srgbClr val="B40069"/>
                </a:solidFill>
              </a:rPr>
              <a:t>EnKF</a:t>
            </a:r>
            <a:r>
              <a:rPr lang="en-US" sz="4000" b="1" dirty="0" smtClean="0">
                <a:solidFill>
                  <a:srgbClr val="B40069"/>
                </a:solidFill>
              </a:rPr>
              <a:t> Forecasts</a:t>
            </a:r>
            <a:endParaRPr lang="en-US" sz="4000" b="1" dirty="0">
              <a:solidFill>
                <a:srgbClr val="B4006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676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27 km domain with 9 km nested domain using </a:t>
            </a:r>
            <a:r>
              <a:rPr lang="en-US" sz="2800" dirty="0" smtClean="0">
                <a:solidFill>
                  <a:srgbClr val="FF0000"/>
                </a:solidFill>
              </a:rPr>
              <a:t>20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members. </a:t>
            </a:r>
          </a:p>
          <a:p>
            <a:r>
              <a:rPr lang="en-US" sz="2800" dirty="0" smtClean="0"/>
              <a:t>Same BC, physics and dynamics.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58737935"/>
              </p:ext>
            </p:extLst>
          </p:nvPr>
        </p:nvGraphicFramePr>
        <p:xfrm>
          <a:off x="381000" y="3276600"/>
          <a:ext cx="8458200" cy="28795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9400"/>
                <a:gridCol w="2819400"/>
                <a:gridCol w="2819400"/>
              </a:tblGrid>
              <a:tr h="4976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smtClean="0"/>
                        <a:t>WRF-</a:t>
                      </a:r>
                      <a:r>
                        <a:rPr lang="en-US" sz="2000" dirty="0" err="1" smtClean="0"/>
                        <a:t>EnKF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/>
                        <a:t>parallel </a:t>
                      </a:r>
                      <a:r>
                        <a:rPr lang="en-US" sz="2000" dirty="0" smtClean="0"/>
                        <a:t>forecasts</a:t>
                      </a:r>
                      <a:endParaRPr lang="en-US" sz="20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smtClean="0"/>
                        <a:t>Initial time</a:t>
                      </a:r>
                      <a:endParaRPr lang="en-US" sz="20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smtClean="0"/>
                        <a:t>Initial </a:t>
                      </a:r>
                      <a:r>
                        <a:rPr lang="en-US" sz="2000" dirty="0"/>
                        <a:t>conditions</a:t>
                      </a:r>
                      <a:endParaRPr lang="en-US" sz="20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827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smtClean="0"/>
                        <a:t>FC09</a:t>
                      </a:r>
                      <a:endParaRPr lang="en-US" sz="20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/>
                        <a:t>00 UTC 09 Sep, 2008</a:t>
                      </a:r>
                      <a:endParaRPr lang="en-US" sz="20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3366FF"/>
                          </a:solidFill>
                        </a:rPr>
                        <a:t>CTL</a:t>
                      </a:r>
                      <a:r>
                        <a:rPr lang="en-US" sz="2000" dirty="0"/>
                        <a:t> and </a:t>
                      </a:r>
                      <a:r>
                        <a:rPr lang="en-US" sz="2000" dirty="0" err="1">
                          <a:solidFill>
                            <a:srgbClr val="008000"/>
                          </a:solidFill>
                        </a:rPr>
                        <a:t>CIMSS(h</a:t>
                      </a:r>
                      <a:r>
                        <a:rPr lang="en-US" sz="2000" dirty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000" dirty="0">
                        <a:solidFill>
                          <a:srgbClr val="008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947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smtClean="0"/>
                        <a:t>FC10</a:t>
                      </a:r>
                      <a:endParaRPr lang="en-US" sz="20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/>
                        <a:t>00 UTC 10 Sep, 2008</a:t>
                      </a:r>
                      <a:endParaRPr lang="en-US" sz="20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3366FF"/>
                          </a:solidFill>
                        </a:rPr>
                        <a:t>CTL </a:t>
                      </a:r>
                      <a:r>
                        <a:rPr lang="en-US" sz="2000" dirty="0"/>
                        <a:t>and </a:t>
                      </a:r>
                      <a:r>
                        <a:rPr lang="en-US" sz="2000" dirty="0" err="1">
                          <a:solidFill>
                            <a:srgbClr val="008000"/>
                          </a:solidFill>
                        </a:rPr>
                        <a:t>CIMSS(h</a:t>
                      </a:r>
                      <a:r>
                        <a:rPr lang="en-US" sz="2000" dirty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000" dirty="0">
                        <a:solidFill>
                          <a:srgbClr val="008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44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smtClean="0"/>
                        <a:t>FC11</a:t>
                      </a:r>
                      <a:endParaRPr lang="en-US" sz="20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/>
                        <a:t>00 UTC 11 Sep, 2008</a:t>
                      </a:r>
                      <a:endParaRPr lang="en-US" sz="20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3366FF"/>
                          </a:solidFill>
                        </a:rPr>
                        <a:t>CTL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>
                          <a:solidFill>
                            <a:srgbClr val="008000"/>
                          </a:solidFill>
                        </a:rPr>
                        <a:t>CIMSS(h</a:t>
                      </a:r>
                      <a:r>
                        <a:rPr lang="en-US" sz="2000" dirty="0">
                          <a:solidFill>
                            <a:srgbClr val="008000"/>
                          </a:solidFill>
                        </a:rPr>
                        <a:t>) </a:t>
                      </a:r>
                      <a:r>
                        <a:rPr lang="en-US" sz="2000" dirty="0"/>
                        <a:t>and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>
                          <a:solidFill>
                            <a:srgbClr val="FF0000"/>
                          </a:solidFill>
                        </a:rPr>
                        <a:t>CIMSS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</a:rPr>
                        <a:t>(h+RS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444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169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B40069"/>
                </a:solidFill>
              </a:rPr>
              <a:t>Datasets prepared: CIMSS/</a:t>
            </a:r>
            <a:r>
              <a:rPr lang="en-US" dirty="0" err="1" smtClean="0">
                <a:solidFill>
                  <a:srgbClr val="B40069"/>
                </a:solidFill>
              </a:rPr>
              <a:t>UWisc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03020"/>
            <a:ext cx="9144000" cy="5257799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Single field of view AIRS temperature/moisture profiles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Recently adapted for IASI clear sky soundings</a:t>
            </a:r>
          </a:p>
          <a:p>
            <a:r>
              <a:rPr lang="en-US" sz="2800" dirty="0" smtClean="0"/>
              <a:t>Under development: algorithms for cloudy sky soundings</a:t>
            </a:r>
          </a:p>
        </p:txBody>
      </p:sp>
      <p:pic>
        <p:nvPicPr>
          <p:cNvPr id="103426" name="Picture 2" descr="Description: 20080904_BT_771_W_86"/>
          <p:cNvPicPr>
            <a:picLocks noChangeAspect="1" noChangeArrowheads="1"/>
          </p:cNvPicPr>
          <p:nvPr/>
        </p:nvPicPr>
        <p:blipFill>
          <a:blip r:embed="rId2" cstate="print"/>
          <a:srcRect l="8276" t="12605" r="5345" b="14566"/>
          <a:stretch>
            <a:fillRect/>
          </a:stretch>
        </p:blipFill>
        <p:spPr bwMode="auto">
          <a:xfrm>
            <a:off x="1143000" y="1899138"/>
            <a:ext cx="68580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444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B40069"/>
                </a:solidFill>
                <a:effectLst/>
                <a:ea typeface="PMingLiU" charset="-120"/>
              </a:rPr>
              <a:t>Assimilation of AIRS T/Q Soundings (from CIMSS) and TPW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8763000" cy="4343400"/>
          </a:xfrm>
        </p:spPr>
        <p:txBody>
          <a:bodyPr/>
          <a:lstStyle/>
          <a:p>
            <a:pPr algn="just"/>
            <a:r>
              <a:rPr lang="en-US" sz="2000" dirty="0" smtClean="0">
                <a:solidFill>
                  <a:srgbClr val="000066"/>
                </a:solidFill>
                <a:ea typeface="ＭＳ Ｐゴシック" charset="-128"/>
                <a:sym typeface="Symbol" pitchFamily="18" charset="2"/>
              </a:rPr>
              <a:t>Control (CTL): </a:t>
            </a:r>
            <a:r>
              <a:rPr lang="en-US" sz="2000" dirty="0" err="1" smtClean="0">
                <a:solidFill>
                  <a:srgbClr val="000066"/>
                </a:solidFill>
                <a:ea typeface="ＭＳ Ｐゴシック" charset="-128"/>
                <a:sym typeface="Symbol" pitchFamily="18" charset="2"/>
              </a:rPr>
              <a:t>Radiosondes</a:t>
            </a:r>
            <a:r>
              <a:rPr lang="en-US" sz="2000" dirty="0" smtClean="0">
                <a:solidFill>
                  <a:srgbClr val="000066"/>
                </a:solidFill>
                <a:ea typeface="ＭＳ Ｐゴシック" charset="-128"/>
                <a:sym typeface="Symbol" pitchFamily="18" charset="2"/>
              </a:rPr>
              <a:t>, cloud winds (AMVs from JMA) extracted from NCEP/GFS dataset, aircraft data, station and ship surface pressure data, JTWC advisory TC positions, 6-hourly analysis cycle.</a:t>
            </a:r>
          </a:p>
          <a:p>
            <a:pPr algn="just"/>
            <a:endParaRPr lang="en-US" sz="2000" dirty="0" smtClean="0">
              <a:solidFill>
                <a:srgbClr val="000066"/>
              </a:solidFill>
              <a:ea typeface="ＭＳ Ｐゴシック" charset="-128"/>
              <a:sym typeface="Symbol" pitchFamily="18" charset="2"/>
            </a:endParaRPr>
          </a:p>
          <a:p>
            <a:pPr algn="just"/>
            <a:r>
              <a:rPr lang="en-US" sz="2000" dirty="0" smtClean="0">
                <a:solidFill>
                  <a:srgbClr val="000066"/>
                </a:solidFill>
                <a:ea typeface="ＭＳ Ｐゴシック" charset="-128"/>
                <a:sym typeface="Symbol" pitchFamily="18" charset="2"/>
              </a:rPr>
              <a:t>AIRS T: Add only CIMSS single view (15km) T profiles.</a:t>
            </a:r>
          </a:p>
          <a:p>
            <a:pPr algn="just"/>
            <a:r>
              <a:rPr lang="en-US" sz="2000" dirty="0" smtClean="0">
                <a:solidFill>
                  <a:srgbClr val="000066"/>
                </a:solidFill>
                <a:ea typeface="ＭＳ Ｐゴシック" charset="-128"/>
                <a:sym typeface="Symbol" pitchFamily="18" charset="2"/>
              </a:rPr>
              <a:t>AIRS Q: Add only CIMSS single view (15km) Q profiles.</a:t>
            </a:r>
          </a:p>
          <a:p>
            <a:pPr algn="just"/>
            <a:r>
              <a:rPr lang="en-US" sz="2000" dirty="0" smtClean="0">
                <a:solidFill>
                  <a:srgbClr val="000066"/>
                </a:solidFill>
                <a:ea typeface="ＭＳ Ｐゴシック" charset="-128"/>
                <a:sym typeface="Symbol" pitchFamily="18" charset="2"/>
              </a:rPr>
              <a:t>AIRS T/Q: Add both CIMSS T and Q profiles.</a:t>
            </a:r>
          </a:p>
          <a:p>
            <a:pPr algn="just"/>
            <a:r>
              <a:rPr lang="en-US" sz="2000" dirty="0" smtClean="0">
                <a:solidFill>
                  <a:srgbClr val="000066"/>
                </a:solidFill>
                <a:ea typeface="ＭＳ Ｐゴシック" charset="-128"/>
                <a:sym typeface="Symbol" pitchFamily="18" charset="2"/>
              </a:rPr>
              <a:t>TPW: Add only CIMSS processed AMSR-E microwave TPW data.</a:t>
            </a:r>
          </a:p>
          <a:p>
            <a:pPr algn="just"/>
            <a:endParaRPr lang="en-US" sz="2000" dirty="0" smtClean="0">
              <a:solidFill>
                <a:srgbClr val="000066"/>
              </a:solidFill>
              <a:ea typeface="ＭＳ Ｐゴシック" charset="-128"/>
              <a:sym typeface="Symbol" pitchFamily="18" charset="2"/>
            </a:endParaRPr>
          </a:p>
          <a:p>
            <a:pPr algn="just"/>
            <a:r>
              <a:rPr lang="en-US" sz="2000" dirty="0" smtClean="0">
                <a:solidFill>
                  <a:srgbClr val="000066"/>
                </a:solidFill>
                <a:ea typeface="ＭＳ Ｐゴシック" charset="-128"/>
                <a:sym typeface="Symbol" pitchFamily="18" charset="2"/>
              </a:rPr>
              <a:t>AIRS T data reduces the initial track error.</a:t>
            </a:r>
          </a:p>
          <a:p>
            <a:pPr algn="just"/>
            <a:r>
              <a:rPr lang="en-US" sz="2000" dirty="0" smtClean="0">
                <a:solidFill>
                  <a:srgbClr val="000066"/>
                </a:solidFill>
                <a:ea typeface="ＭＳ Ｐゴシック" charset="-128"/>
                <a:sym typeface="Symbol" pitchFamily="18" charset="2"/>
              </a:rPr>
              <a:t>Assimilation of TPW greatly improve the intensity and track analyses.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444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457200" y="-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4006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Analysis track and intensity</a:t>
            </a:r>
          </a:p>
        </p:txBody>
      </p:sp>
      <p:pic>
        <p:nvPicPr>
          <p:cNvPr id="20" name="Picture 19" descr="trackspread_h12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85800" y="838200"/>
            <a:ext cx="10411146" cy="2895600"/>
          </a:xfrm>
          <a:prstGeom prst="rect">
            <a:avLst/>
          </a:prstGeom>
        </p:spPr>
      </p:pic>
      <p:pic>
        <p:nvPicPr>
          <p:cNvPr id="21" name="Picture 20" descr="intensity_pslv.jpg"/>
          <p:cNvPicPr>
            <a:picLocks noChangeAspect="1"/>
          </p:cNvPicPr>
          <p:nvPr/>
        </p:nvPicPr>
        <p:blipFill>
          <a:blip r:embed="rId4" cstate="print"/>
          <a:srcRect l="4545" r="12121" b="10204"/>
          <a:stretch>
            <a:fillRect/>
          </a:stretch>
        </p:blipFill>
        <p:spPr>
          <a:xfrm>
            <a:off x="4724400" y="3657600"/>
            <a:ext cx="4191000" cy="3200400"/>
          </a:xfrm>
          <a:prstGeom prst="rect">
            <a:avLst/>
          </a:prstGeom>
        </p:spPr>
      </p:pic>
      <p:grpSp>
        <p:nvGrpSpPr>
          <p:cNvPr id="2" name="Group 21"/>
          <p:cNvGrpSpPr/>
          <p:nvPr/>
        </p:nvGrpSpPr>
        <p:grpSpPr>
          <a:xfrm>
            <a:off x="4580505" y="1447800"/>
            <a:ext cx="4258695" cy="5334000"/>
            <a:chOff x="4572000" y="1447800"/>
            <a:chExt cx="4258695" cy="5334000"/>
          </a:xfrm>
        </p:grpSpPr>
        <p:grpSp>
          <p:nvGrpSpPr>
            <p:cNvPr id="3" name="Group 18"/>
            <p:cNvGrpSpPr/>
            <p:nvPr/>
          </p:nvGrpSpPr>
          <p:grpSpPr>
            <a:xfrm>
              <a:off x="4572000" y="1447800"/>
              <a:ext cx="3877695" cy="762000"/>
              <a:chOff x="4511040" y="1222248"/>
              <a:chExt cx="3522695" cy="822960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4511040" y="1222248"/>
                <a:ext cx="822960" cy="822960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0" name="Rounded Rectangle 9"/>
              <p:cNvSpPr/>
              <p:nvPr/>
            </p:nvSpPr>
            <p:spPr>
              <a:xfrm>
                <a:off x="7210775" y="1222248"/>
                <a:ext cx="822960" cy="822960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</p:grpSp>
        <p:sp>
          <p:nvSpPr>
            <p:cNvPr id="13" name="Rounded Rectangle 12"/>
            <p:cNvSpPr/>
            <p:nvPr/>
          </p:nvSpPr>
          <p:spPr>
            <a:xfrm>
              <a:off x="6773295" y="4038600"/>
              <a:ext cx="2057400" cy="27432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4" name="Picture 13" descr="2008090800_low_500mb_GHT.jpg"/>
          <p:cNvPicPr>
            <a:picLocks noChangeAspect="1"/>
          </p:cNvPicPr>
          <p:nvPr/>
        </p:nvPicPr>
        <p:blipFill>
          <a:blip r:embed="rId5" cstate="print"/>
          <a:srcRect t="24342" r="34812" b="24514"/>
          <a:stretch>
            <a:fillRect/>
          </a:stretch>
        </p:blipFill>
        <p:spPr>
          <a:xfrm>
            <a:off x="0" y="4195935"/>
            <a:ext cx="4641850" cy="281446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85800" y="3821668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500mb </a:t>
            </a:r>
            <a:r>
              <a:rPr lang="en-US" dirty="0" err="1" smtClean="0"/>
              <a:t>Geopotential</a:t>
            </a:r>
            <a:r>
              <a:rPr lang="en-US" dirty="0" smtClean="0"/>
              <a:t> Height / wind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09600" y="2438400"/>
            <a:ext cx="8153400" cy="990600"/>
          </a:xfrm>
          <a:prstGeom prst="rect">
            <a:avLst/>
          </a:prstGeom>
          <a:solidFill>
            <a:srgbClr val="3366FF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4" name="Group 18"/>
          <p:cNvGrpSpPr/>
          <p:nvPr/>
        </p:nvGrpSpPr>
        <p:grpSpPr>
          <a:xfrm>
            <a:off x="0" y="3429000"/>
            <a:ext cx="8693150" cy="3429000"/>
            <a:chOff x="0" y="3429000"/>
            <a:chExt cx="8693150" cy="3429000"/>
          </a:xfrm>
        </p:grpSpPr>
        <p:cxnSp>
          <p:nvCxnSpPr>
            <p:cNvPr id="23" name="Straight Connector 22"/>
            <p:cNvCxnSpPr/>
            <p:nvPr/>
          </p:nvCxnSpPr>
          <p:spPr>
            <a:xfrm rot="10800000" flipV="1">
              <a:off x="4572000" y="3429000"/>
              <a:ext cx="4121150" cy="392668"/>
            </a:xfrm>
            <a:prstGeom prst="line">
              <a:avLst/>
            </a:prstGeom>
            <a:ln w="38100">
              <a:solidFill>
                <a:srgbClr val="3366FF">
                  <a:alpha val="2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0800000" flipV="1">
              <a:off x="2" y="3429000"/>
              <a:ext cx="685800" cy="392668"/>
            </a:xfrm>
            <a:prstGeom prst="line">
              <a:avLst/>
            </a:prstGeom>
            <a:ln w="38100">
              <a:solidFill>
                <a:srgbClr val="3366FF">
                  <a:alpha val="2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0" y="3810000"/>
              <a:ext cx="4580503" cy="3048000"/>
            </a:xfrm>
            <a:prstGeom prst="rect">
              <a:avLst/>
            </a:prstGeom>
            <a:solidFill>
              <a:srgbClr val="3366FF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/>
          <p:cNvSpPr/>
          <p:nvPr/>
        </p:nvSpPr>
        <p:spPr>
          <a:xfrm>
            <a:off x="5503005" y="3812121"/>
            <a:ext cx="2726595" cy="1502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TextBox 32"/>
          <p:cNvSpPr txBox="1"/>
          <p:nvPr/>
        </p:nvSpPr>
        <p:spPr>
          <a:xfrm>
            <a:off x="5334000" y="3669268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Minimum Sea-level Pressure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15687"/>
            <a:ext cx="8991600" cy="762000"/>
          </a:xfrm>
        </p:spPr>
        <p:txBody>
          <a:bodyPr/>
          <a:lstStyle/>
          <a:p>
            <a:pPr eaLnBrk="1" hangingPunct="1"/>
            <a:r>
              <a:rPr lang="en-US" altLang="zh-CN" sz="2400" b="1" dirty="0" smtClean="0">
                <a:solidFill>
                  <a:srgbClr val="B40069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Sinlaku track/intensity analysis: AIRS soundings (WRF/DART)</a:t>
            </a:r>
            <a:endParaRPr lang="en-US" sz="2400" b="1" dirty="0" smtClean="0">
              <a:solidFill>
                <a:srgbClr val="B40069"/>
              </a:solidFill>
              <a:latin typeface="Times New Roman" pitchFamily="18" charset="0"/>
              <a:ea typeface="PMingLiU" pitchFamily="18" charset="-120"/>
              <a:cs typeface="Times New Roman" pitchFamily="18" charset="0"/>
            </a:endParaRPr>
          </a:p>
        </p:txBody>
      </p: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0" y="641176"/>
            <a:ext cx="9144000" cy="6172200"/>
            <a:chOff x="0" y="685801"/>
            <a:chExt cx="9144000" cy="6172199"/>
          </a:xfrm>
        </p:grpSpPr>
        <p:pic>
          <p:nvPicPr>
            <p:cNvPr id="199684" name="Picture 4" descr="CIMSS-TQ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t="48602"/>
            <a:stretch>
              <a:fillRect/>
            </a:stretch>
          </p:blipFill>
          <p:spPr bwMode="auto">
            <a:xfrm>
              <a:off x="0" y="3813717"/>
              <a:ext cx="9144000" cy="3044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Straight Arrow Connector 2"/>
            <p:cNvCxnSpPr/>
            <p:nvPr/>
          </p:nvCxnSpPr>
          <p:spPr>
            <a:xfrm flipH="1">
              <a:off x="6228184" y="3352801"/>
              <a:ext cx="553616" cy="2164432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4876800" y="2428876"/>
              <a:ext cx="4038600" cy="92333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000066"/>
                  </a:solidFill>
                  <a:latin typeface="Calibri"/>
                  <a:ea typeface="+mn-ea"/>
                </a:rPr>
                <a:t>Rapid intensification from 9 to 10 September 2008 captured with water vapor soundings assimilated</a:t>
              </a:r>
            </a:p>
          </p:txBody>
        </p:sp>
        <p:pic>
          <p:nvPicPr>
            <p:cNvPr id="199687" name="Picture 4" descr="CIMSS-TQ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l="30511" t="3326" r="29266" b="50018"/>
            <a:stretch>
              <a:fillRect/>
            </a:stretch>
          </p:blipFill>
          <p:spPr bwMode="auto">
            <a:xfrm>
              <a:off x="685800" y="685801"/>
              <a:ext cx="3810000" cy="3071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2590800" y="3700464"/>
              <a:ext cx="3810000" cy="180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685800" y="3757614"/>
              <a:ext cx="36576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" name="Rectangle 1"/>
            <p:cNvSpPr/>
            <p:nvPr/>
          </p:nvSpPr>
          <p:spPr>
            <a:xfrm>
              <a:off x="3059832" y="892176"/>
              <a:ext cx="1252537" cy="1219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prstClr val="black"/>
                  </a:solidFill>
                </a:rPr>
                <a:t>OBS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rgbClr val="0000FF"/>
                  </a:solidFill>
                </a:rPr>
                <a:t>CTL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rgbClr val="00CC00"/>
                  </a:solidFill>
                </a:rPr>
                <a:t>AIRS-T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rgbClr val="FF0000"/>
                  </a:solidFill>
                </a:rPr>
                <a:t>AIRS-Q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rgbClr val="FF0000"/>
                  </a:solidFill>
                </a:rPr>
                <a:t>AIRS-TQ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76800" y="685801"/>
              <a:ext cx="4114800" cy="147796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CTL run</a:t>
              </a: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: assimilate radiosonde, satellite cloud winds, QuikSCAT winds, aircraft data, COSMIC GPS refractivity, ship, and land surface data.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467600" y="3959225"/>
              <a:ext cx="863600" cy="9509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prstClr val="black"/>
                  </a:solidFill>
                </a:rPr>
                <a:t>OBS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rgbClr val="0000FF"/>
                  </a:solidFill>
                </a:rPr>
                <a:t>CTL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rgbClr val="00CC00"/>
                  </a:solidFill>
                </a:rPr>
                <a:t>AIRS-T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rgbClr val="FF0000"/>
                  </a:solidFill>
                </a:rPr>
                <a:t>AIRS-Q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rgbClr val="FF0000"/>
                  </a:solidFill>
                </a:rPr>
                <a:t>AIRS-TQ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395662" y="3981450"/>
              <a:ext cx="947737" cy="76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rgbClr val="0000FF"/>
                  </a:solidFill>
                </a:rPr>
                <a:t>CTL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rgbClr val="00CC00"/>
                  </a:solidFill>
                </a:rPr>
                <a:t>AIRS-T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rgbClr val="FF0000"/>
                  </a:solidFill>
                </a:rPr>
                <a:t>AIRS-Q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rgbClr val="FF0000"/>
                  </a:solidFill>
                </a:rPr>
                <a:t>AIRS-TQ</a:t>
              </a:r>
            </a:p>
          </p:txBody>
        </p:sp>
      </p:grpSp>
      <p:cxnSp>
        <p:nvCxnSpPr>
          <p:cNvPr id="15" name="Straight Arrow Connector 14"/>
          <p:cNvCxnSpPr/>
          <p:nvPr/>
        </p:nvCxnSpPr>
        <p:spPr bwMode="auto">
          <a:xfrm flipH="1">
            <a:off x="1187624" y="5157192"/>
            <a:ext cx="1296144" cy="72008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 bwMode="auto">
          <a:xfrm>
            <a:off x="2483768" y="4797152"/>
            <a:ext cx="1859631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rgbClr val="0000FF"/>
                </a:solidFill>
                <a:latin typeface="Calibri"/>
                <a:ea typeface="+mn-ea"/>
              </a:rPr>
              <a:t>Temperatures reduce track errors during rapid intensification</a:t>
            </a:r>
            <a:endParaRPr lang="en-US" sz="1200" b="1" dirty="0">
              <a:solidFill>
                <a:srgbClr val="0000FF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140140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B40069"/>
                </a:solidFill>
              </a:rPr>
              <a:t>Year 1 : Assembling pieces …</a:t>
            </a:r>
            <a:endParaRPr lang="en-US" sz="4000" b="1" dirty="0">
              <a:solidFill>
                <a:srgbClr val="B4006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000066"/>
                </a:solidFill>
              </a:rPr>
              <a:t>Identified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TC cases</a:t>
            </a:r>
            <a:r>
              <a:rPr lang="en-US" sz="2800" dirty="0" smtClean="0">
                <a:solidFill>
                  <a:srgbClr val="000066"/>
                </a:solidFill>
              </a:rPr>
              <a:t>: Typhoon Sinlaku (2008) and Hurricane Ike (2008)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Enhanced satellite datasets </a:t>
            </a:r>
            <a:r>
              <a:rPr lang="en-US" sz="2800" dirty="0" smtClean="0">
                <a:solidFill>
                  <a:srgbClr val="000066"/>
                </a:solidFill>
              </a:rPr>
              <a:t>processed and archived at CIMSS and NRL Monterey</a:t>
            </a:r>
          </a:p>
          <a:p>
            <a:r>
              <a:rPr lang="en-US" sz="2800" dirty="0" smtClean="0">
                <a:solidFill>
                  <a:srgbClr val="000066"/>
                </a:solidFill>
              </a:rPr>
              <a:t>Further improved </a:t>
            </a:r>
            <a:r>
              <a:rPr lang="en-US" sz="2800" dirty="0" smtClean="0">
                <a:solidFill>
                  <a:srgbClr val="FF0000"/>
                </a:solidFill>
              </a:rPr>
              <a:t>retrieval algorithms</a:t>
            </a:r>
          </a:p>
          <a:p>
            <a:r>
              <a:rPr lang="en-US" sz="2800" dirty="0" smtClean="0">
                <a:solidFill>
                  <a:srgbClr val="000066"/>
                </a:solidFill>
              </a:rPr>
              <a:t>Commenced</a:t>
            </a:r>
            <a:r>
              <a:rPr lang="en-US" sz="2800" dirty="0" smtClean="0">
                <a:solidFill>
                  <a:srgbClr val="FF0000"/>
                </a:solidFill>
              </a:rPr>
              <a:t> data assimilation </a:t>
            </a:r>
            <a:r>
              <a:rPr lang="en-US" sz="2800" dirty="0" smtClean="0">
                <a:solidFill>
                  <a:srgbClr val="000066"/>
                </a:solidFill>
              </a:rPr>
              <a:t>experiments in WRF/ARW and COAMPS-TC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Diagnostics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66"/>
                </a:solidFill>
              </a:rPr>
              <a:t>and comparisons against data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444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B40069"/>
                </a:solidFill>
              </a:rPr>
              <a:t>Years 2-3: Specialized experiments</a:t>
            </a:r>
            <a:endParaRPr lang="en-US" sz="4000" b="1" dirty="0">
              <a:solidFill>
                <a:srgbClr val="B4006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905000"/>
          </a:xfrm>
        </p:spPr>
        <p:txBody>
          <a:bodyPr/>
          <a:lstStyle/>
          <a:p>
            <a:r>
              <a:rPr lang="en-US" sz="2400" dirty="0" smtClean="0"/>
              <a:t>Introduction of </a:t>
            </a:r>
            <a:r>
              <a:rPr lang="en-US" sz="2400" dirty="0" smtClean="0">
                <a:solidFill>
                  <a:srgbClr val="0070C0"/>
                </a:solidFill>
              </a:rPr>
              <a:t>hourly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0070C0"/>
                </a:solidFill>
              </a:rPr>
              <a:t>rapid-scan </a:t>
            </a:r>
            <a:r>
              <a:rPr lang="en-US" sz="2400" dirty="0" err="1" smtClean="0">
                <a:solidFill>
                  <a:srgbClr val="0070C0"/>
                </a:solidFill>
              </a:rPr>
              <a:t>AMVs</a:t>
            </a:r>
            <a:endParaRPr lang="en-US" sz="2400" dirty="0" smtClean="0">
              <a:solidFill>
                <a:srgbClr val="0070C0"/>
              </a:solidFill>
            </a:endParaRPr>
          </a:p>
          <a:p>
            <a:r>
              <a:rPr lang="en-US" sz="2400" dirty="0" smtClean="0"/>
              <a:t>Prepared </a:t>
            </a:r>
            <a:r>
              <a:rPr lang="en-US" sz="2400" dirty="0" err="1" smtClean="0"/>
              <a:t>QC’d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AIRS SFOV clear sky soundings</a:t>
            </a:r>
          </a:p>
          <a:p>
            <a:r>
              <a:rPr lang="en-US" sz="2400" dirty="0" smtClean="0"/>
              <a:t>Preparing </a:t>
            </a:r>
            <a:r>
              <a:rPr lang="en-US" sz="2400" dirty="0" smtClean="0">
                <a:solidFill>
                  <a:srgbClr val="0070C0"/>
                </a:solidFill>
              </a:rPr>
              <a:t>AIRS SFOV cloudy soundings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MODIS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0070C0"/>
                </a:solidFill>
              </a:rPr>
              <a:t>AMSR-E Total Precipitable Water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3124200"/>
            <a:ext cx="8229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EnKF assimilation using </a:t>
            </a:r>
            <a:r>
              <a:rPr lang="en-US" sz="2400" dirty="0" smtClean="0">
                <a:solidFill>
                  <a:srgbClr val="0070C0"/>
                </a:solidFill>
              </a:rPr>
              <a:t>bogus vortices</a:t>
            </a:r>
            <a:endParaRPr lang="en-US" sz="2400" dirty="0" smtClean="0">
              <a:solidFill>
                <a:srgbClr val="C00000"/>
              </a:solidFill>
            </a:endParaRPr>
          </a:p>
          <a:p>
            <a:r>
              <a:rPr lang="en-US" sz="2400" b="1" dirty="0" smtClean="0">
                <a:solidFill>
                  <a:srgbClr val="00B050"/>
                </a:solidFill>
              </a:rPr>
              <a:t>Combined </a:t>
            </a:r>
            <a:r>
              <a:rPr lang="en-US" sz="2400" dirty="0" smtClean="0">
                <a:solidFill>
                  <a:srgbClr val="00B050"/>
                </a:solidFill>
              </a:rPr>
              <a:t>satellite data in assimilation</a:t>
            </a:r>
            <a:endParaRPr lang="en-US" sz="2400" dirty="0" smtClean="0">
              <a:solidFill>
                <a:srgbClr val="C00000"/>
              </a:solidFill>
            </a:endParaRPr>
          </a:p>
          <a:p>
            <a:r>
              <a:rPr lang="en-US" sz="2400" dirty="0" smtClean="0">
                <a:solidFill>
                  <a:srgbClr val="C00000"/>
                </a:solidFill>
              </a:rPr>
              <a:t>Advancement of COAMPS-TC and WRF-ARW in DART.  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Ported onto NOAA HFIP Jet.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444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4876800"/>
            <a:ext cx="8229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000090"/>
                </a:solidFill>
              </a:rPr>
              <a:t>Investigated ensemble size; localization; inflation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Advanced diagnostic tools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Preparation of ensemble forecasts</a:t>
            </a:r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B40069"/>
                </a:solidFill>
                <a:ea typeface="PMingLiU" charset="-120"/>
              </a:rPr>
              <a:t>Typhoon Sinlaku (2008)</a:t>
            </a:r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1562100"/>
            <a:ext cx="50577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3" cstate="print"/>
          <a:srcRect r="42505"/>
          <a:stretch>
            <a:fillRect/>
          </a:stretch>
        </p:blipFill>
        <p:spPr bwMode="auto">
          <a:xfrm>
            <a:off x="5267325" y="1447800"/>
            <a:ext cx="3648075" cy="3924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1371600" y="3200400"/>
            <a:ext cx="990600" cy="1371600"/>
          </a:xfrm>
          <a:prstGeom prst="ellipse">
            <a:avLst/>
          </a:prstGeom>
          <a:solidFill>
            <a:srgbClr val="FFFF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410200" y="1676400"/>
            <a:ext cx="2667000" cy="3962400"/>
          </a:xfrm>
          <a:prstGeom prst="ellipse">
            <a:avLst/>
          </a:prstGeom>
          <a:solidFill>
            <a:srgbClr val="FFFF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444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85875"/>
            <a:ext cx="8991600" cy="1609725"/>
          </a:xfrm>
        </p:spPr>
        <p:txBody>
          <a:bodyPr/>
          <a:lstStyle/>
          <a:p>
            <a:pPr algn="just"/>
            <a:r>
              <a:rPr lang="en-US" sz="2400" dirty="0" smtClean="0">
                <a:solidFill>
                  <a:srgbClr val="000066"/>
                </a:solidFill>
                <a:ea typeface="ＭＳ Ｐゴシック" charset="-128"/>
                <a:sym typeface="Symbol" pitchFamily="18" charset="2"/>
              </a:rPr>
              <a:t>Revised WRF/DART system:                                </a:t>
            </a:r>
          </a:p>
          <a:p>
            <a:pPr lvl="1" algn="just"/>
            <a:r>
              <a:rPr lang="en-US" sz="2400" dirty="0" smtClean="0">
                <a:solidFill>
                  <a:srgbClr val="000066"/>
                </a:solidFill>
                <a:ea typeface="ＭＳ Ｐゴシック" charset="-128"/>
                <a:sym typeface="Symbol" pitchFamily="18" charset="2"/>
              </a:rPr>
              <a:t>Ensemble size is increased from 32 to 84</a:t>
            </a:r>
          </a:p>
          <a:p>
            <a:pPr lvl="1" algn="just"/>
            <a:r>
              <a:rPr lang="en-US" sz="2400" dirty="0" smtClean="0">
                <a:solidFill>
                  <a:srgbClr val="000066"/>
                </a:solidFill>
                <a:ea typeface="ＭＳ Ｐゴシック" charset="-128"/>
                <a:sym typeface="Symbol" pitchFamily="18" charset="2"/>
              </a:rPr>
              <a:t>Microphysics: WSM 5 classes is updated to WSM 6 classes</a:t>
            </a:r>
          </a:p>
          <a:p>
            <a:pPr algn="just"/>
            <a:endParaRPr lang="en-US" sz="2400" dirty="0" smtClean="0">
              <a:solidFill>
                <a:srgbClr val="000066"/>
              </a:solidFill>
              <a:sym typeface="Symbol" pitchFamily="18" charset="2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B40069"/>
                </a:solidFill>
              </a:rPr>
              <a:t>Upgraded data assimilation at NCAR</a:t>
            </a:r>
            <a:endParaRPr lang="en-US" sz="4000" b="1" dirty="0">
              <a:solidFill>
                <a:srgbClr val="B40069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444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2400" y="2514601"/>
            <a:ext cx="8991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400" dirty="0" smtClean="0">
              <a:solidFill>
                <a:srgbClr val="000066"/>
              </a:solidFill>
              <a:sym typeface="Symbol" pitchFamily="18" charset="2"/>
            </a:endParaRPr>
          </a:p>
          <a:p>
            <a:pPr algn="just"/>
            <a:r>
              <a:rPr lang="en-US" sz="2400" dirty="0" smtClean="0">
                <a:solidFill>
                  <a:srgbClr val="000066"/>
                </a:solidFill>
                <a:sym typeface="Symbol" pitchFamily="18" charset="2"/>
              </a:rPr>
              <a:t>32 versus 84 members</a:t>
            </a:r>
          </a:p>
          <a:p>
            <a:pPr lvl="1" algn="just"/>
            <a:r>
              <a:rPr lang="en-US" sz="2400" dirty="0" smtClean="0">
                <a:solidFill>
                  <a:srgbClr val="000066"/>
                </a:solidFill>
                <a:sym typeface="Symbol" pitchFamily="18" charset="2"/>
              </a:rPr>
              <a:t>Analyses using CIMSS AMVs and routine observations are similar</a:t>
            </a:r>
          </a:p>
          <a:p>
            <a:pPr lvl="1" algn="just"/>
            <a:r>
              <a:rPr lang="en-US" sz="2400" dirty="0" smtClean="0">
                <a:solidFill>
                  <a:srgbClr val="000066"/>
                </a:solidFill>
                <a:sym typeface="Symbol" pitchFamily="18" charset="2"/>
              </a:rPr>
              <a:t>However, for AIRS-Q and TPW data, the differences are large</a:t>
            </a:r>
          </a:p>
          <a:p>
            <a:pPr algn="just"/>
            <a:r>
              <a:rPr lang="en-US" sz="2400" dirty="0" smtClean="0">
                <a:solidFill>
                  <a:srgbClr val="000066"/>
                </a:solidFill>
                <a:sym typeface="Symbol" pitchFamily="18" charset="2"/>
              </a:rPr>
              <a:t>Sampling error correction showed little impact on the analyses.</a:t>
            </a:r>
          </a:p>
          <a:p>
            <a:pPr algn="just"/>
            <a:r>
              <a:rPr lang="en-US" sz="2400" dirty="0" smtClean="0">
                <a:solidFill>
                  <a:srgbClr val="000066"/>
                </a:solidFill>
                <a:sym typeface="Symbol" pitchFamily="18" charset="2"/>
              </a:rPr>
              <a:t>Current localization cutoff distance was found to be the most effective (half-width cutoff = 650km).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28600" y="1239838"/>
            <a:ext cx="8763000" cy="969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baseline="0" dirty="0" smtClean="0">
                <a:solidFill>
                  <a:srgbClr val="000066"/>
                </a:solidFill>
                <a:latin typeface="+mj-lt"/>
                <a:sym typeface="Symbol" charset="2"/>
              </a:rPr>
              <a:t>WRF/ARW</a:t>
            </a:r>
            <a:r>
              <a:rPr lang="en-US" sz="2400" dirty="0" smtClean="0">
                <a:solidFill>
                  <a:srgbClr val="000066"/>
                </a:solidFill>
                <a:latin typeface="+mj-lt"/>
                <a:sym typeface="Symbol" charset="2"/>
              </a:rPr>
              <a:t> in DART.  </a:t>
            </a:r>
            <a:r>
              <a:rPr lang="en-US" sz="2400" dirty="0" smtClean="0">
                <a:solidFill>
                  <a:srgbClr val="000066"/>
                </a:solidFill>
                <a:latin typeface="+mj-lt"/>
                <a:sym typeface="Symbol" charset="2"/>
              </a:rPr>
              <a:t>32 and 84 </a:t>
            </a:r>
            <a:r>
              <a:rPr lang="en-US" sz="2400" dirty="0" smtClean="0">
                <a:solidFill>
                  <a:srgbClr val="000066"/>
                </a:solidFill>
                <a:latin typeface="+mj-lt"/>
                <a:sym typeface="Symbol" charset="2"/>
              </a:rPr>
              <a:t>ensemble members.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j-lt"/>
              <a:ea typeface="+mn-ea"/>
              <a:sym typeface="Symbol" charset="2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Symbol" charset="2"/>
              </a:rPr>
              <a:t>9km moving nest with feedback to 27km grid when TC is present.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2286000"/>
          <a:ext cx="8229600" cy="38542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7800"/>
                <a:gridCol w="1524000"/>
                <a:gridCol w="3505200"/>
                <a:gridCol w="1752600"/>
              </a:tblGrid>
              <a:tr h="33429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Case</a:t>
                      </a:r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Non-Satellite</a:t>
                      </a:r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Satellite</a:t>
                      </a:r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Cycling interval</a:t>
                      </a:r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8501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CTL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err="1" smtClean="0"/>
                        <a:t>Radiosondes</a:t>
                      </a:r>
                      <a:r>
                        <a:rPr lang="en-US" dirty="0" smtClean="0"/>
                        <a:t>, aircraft data, JTWC advisory TC position data</a:t>
                      </a:r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AMVs</a:t>
                      </a:r>
                      <a:r>
                        <a:rPr lang="en-US" dirty="0" smtClean="0"/>
                        <a:t> from NCEP </a:t>
                      </a:r>
                      <a:r>
                        <a:rPr lang="en-US" dirty="0" err="1" smtClean="0"/>
                        <a:t>bufr</a:t>
                      </a:r>
                      <a:r>
                        <a:rPr lang="en-US" dirty="0" smtClean="0"/>
                        <a:t> file</a:t>
                      </a:r>
                    </a:p>
                    <a:p>
                      <a:pPr algn="ctr"/>
                      <a:r>
                        <a:rPr lang="en-US" dirty="0" smtClean="0"/>
                        <a:t> (source: JMA)</a:t>
                      </a:r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 hours</a:t>
                      </a:r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85019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8000"/>
                          </a:solidFill>
                        </a:rPr>
                        <a:t>CIMSS(h</a:t>
                      </a:r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Hourly </a:t>
                      </a:r>
                      <a:r>
                        <a:rPr lang="en-US" dirty="0" err="1" smtClean="0"/>
                        <a:t>AMVs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0" dirty="0" smtClean="0"/>
                        <a:t>from CIMSS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3 hours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62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CIMSS(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h+RS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Hourly AMVs and Rapid-Scan</a:t>
                      </a:r>
                      <a:r>
                        <a:rPr lang="en-US" baseline="0" dirty="0" smtClean="0"/>
                        <a:t> AMVs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(after 12UTC 10</a:t>
                      </a:r>
                      <a:r>
                        <a:rPr lang="en-US" baseline="30000" dirty="0" smtClean="0">
                          <a:solidFill>
                            <a:srgbClr val="FF0000"/>
                          </a:solidFill>
                        </a:rPr>
                        <a:t>th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Sep 2008)</a:t>
                      </a:r>
                      <a:endParaRPr lang="en-US" dirty="0" smtClean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3 hours</a:t>
                      </a:r>
                      <a:endParaRPr lang="en-US" dirty="0" smtClean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66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AIRS T and Q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Single Field of View 15 km resolution soundings</a:t>
                      </a:r>
                      <a:r>
                        <a:rPr lang="en-US" baseline="0" dirty="0" smtClean="0"/>
                        <a:t> from CIMSS</a:t>
                      </a:r>
                      <a:endParaRPr lang="en-US" dirty="0" smtClean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6 hours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24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TPW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AMSR-E</a:t>
                      </a:r>
                      <a:r>
                        <a:rPr lang="en-US" baseline="0" dirty="0" smtClean="0"/>
                        <a:t> TPW from CIMSS</a:t>
                      </a:r>
                      <a:endParaRPr lang="en-US" dirty="0" smtClean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 hours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24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ALL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AMVs(h+RS</a:t>
                      </a:r>
                      <a:r>
                        <a:rPr lang="en-US" dirty="0" smtClean="0"/>
                        <a:t>)</a:t>
                      </a:r>
                      <a:r>
                        <a:rPr lang="en-US" baseline="0" dirty="0" smtClean="0"/>
                        <a:t> + AIRS T and Q + TPW</a:t>
                      </a:r>
                      <a:endParaRPr lang="en-US" dirty="0" smtClean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hours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1762"/>
            <a:ext cx="9144000" cy="858838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B40069"/>
                </a:solidFill>
                <a:ea typeface="PMingLiU" charset="-120"/>
                <a:cs typeface="PMingLiU" charset="-120"/>
              </a:rPr>
              <a:t>EnKF</a:t>
            </a:r>
            <a:r>
              <a:rPr lang="en-US" sz="4000" b="1" dirty="0" smtClean="0">
                <a:solidFill>
                  <a:srgbClr val="B40069"/>
                </a:solidFill>
                <a:ea typeface="PMingLiU" charset="-120"/>
                <a:cs typeface="PMingLiU" charset="-120"/>
              </a:rPr>
              <a:t> Assimilation Experiments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444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15922</TotalTime>
  <Words>3150</Words>
  <Application>Microsoft Macintosh PowerPoint</Application>
  <PresentationFormat>On-screen Show (4:3)</PresentationFormat>
  <Paragraphs>410</Paragraphs>
  <Slides>46</Slides>
  <Notes>16</Notes>
  <HiddenSlides>3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Achieving Superior Tropical Cyclone Intensity Forecasts by Improving the Assimilation of High-Resolution Satellite Data into Mesoscale Prediction Models</vt:lpstr>
      <vt:lpstr>Overarching Goals</vt:lpstr>
      <vt:lpstr>Approach</vt:lpstr>
      <vt:lpstr>Slide 4</vt:lpstr>
      <vt:lpstr>Year 1 : Assembling pieces …</vt:lpstr>
      <vt:lpstr>Years 2-3: Specialized experiments</vt:lpstr>
      <vt:lpstr>Typhoon Sinlaku (2008)</vt:lpstr>
      <vt:lpstr>Upgraded data assimilation at NCAR</vt:lpstr>
      <vt:lpstr>EnKF Assimilation Experiments</vt:lpstr>
      <vt:lpstr>AMVs in the EnKF Cycles</vt:lpstr>
      <vt:lpstr>Slide 11</vt:lpstr>
      <vt:lpstr>Analyses vs Independent Observations</vt:lpstr>
      <vt:lpstr>96-h WRF/EnKF Ensemble Forecasts</vt:lpstr>
      <vt:lpstr>Conclusions from AMV study</vt:lpstr>
      <vt:lpstr>AIRS T and Q (84)</vt:lpstr>
      <vt:lpstr>Slide 16</vt:lpstr>
      <vt:lpstr>AIRS T and Q and AMSR-E TPW (84)</vt:lpstr>
      <vt:lpstr>Slide 18</vt:lpstr>
      <vt:lpstr>Slide 19</vt:lpstr>
      <vt:lpstr>Slide 20</vt:lpstr>
      <vt:lpstr>Conclusions from T, Q, TPW studies</vt:lpstr>
      <vt:lpstr>COAMPS-TC Ensemble System</vt:lpstr>
      <vt:lpstr>Real Time Evaluation</vt:lpstr>
      <vt:lpstr>COAMPS-TC FY12 Experiments</vt:lpstr>
      <vt:lpstr>Other DA experiments</vt:lpstr>
      <vt:lpstr>How to verify impact on forecast?</vt:lpstr>
      <vt:lpstr>Main accomplishments</vt:lpstr>
      <vt:lpstr>Current and Future Work</vt:lpstr>
      <vt:lpstr>Potential Transitions</vt:lpstr>
      <vt:lpstr>Synergies with other projects</vt:lpstr>
      <vt:lpstr>Relevant Publications</vt:lpstr>
      <vt:lpstr>Extra Slides</vt:lpstr>
      <vt:lpstr>Slide 33</vt:lpstr>
      <vt:lpstr>Other Satellite Datasets</vt:lpstr>
      <vt:lpstr>Datasets prepared: CIMSS/UWisc.</vt:lpstr>
      <vt:lpstr>MTSAT AMV Example</vt:lpstr>
      <vt:lpstr>Slide 37</vt:lpstr>
      <vt:lpstr>Forecast track error, spread and track</vt:lpstr>
      <vt:lpstr>Current and Future Work</vt:lpstr>
      <vt:lpstr>Slide 40</vt:lpstr>
      <vt:lpstr>Slide 41</vt:lpstr>
      <vt:lpstr>96-h WRF/EnKF Forecasts</vt:lpstr>
      <vt:lpstr>Datasets prepared: CIMSS/UWisc.</vt:lpstr>
      <vt:lpstr>Assimilation of AIRS T/Q Soundings (from CIMSS) and TPW</vt:lpstr>
      <vt:lpstr>Slide 45</vt:lpstr>
      <vt:lpstr>Sinlaku track/intensity analysis: AIRS soundings (WRF/DART)</vt:lpstr>
    </vt:vector>
  </TitlesOfParts>
  <Company>RSMAS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Oceanographic Partnership Program (NOPP)</dc:title>
  <dc:creator>Sharan</dc:creator>
  <cp:lastModifiedBy>Sharanya Majumdar</cp:lastModifiedBy>
  <cp:revision>284</cp:revision>
  <dcterms:created xsi:type="dcterms:W3CDTF">2012-03-01T23:23:44Z</dcterms:created>
  <dcterms:modified xsi:type="dcterms:W3CDTF">2012-03-02T00:53:47Z</dcterms:modified>
</cp:coreProperties>
</file>